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several sellers offer the same product on one product page, Amazon picks one offer to feature in the “Add to Cart” and “Buy Now” area. That is the Buy Box, now officially called the Featured Offer. Other sellers appear in the “Other sellers” section, which few customers open.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Tip: Winning the Buy Box is not only about the lowest price. A slightly higher price with FBA, fast delivery and excellent metrics can still win.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Sometimes the product page shows “See All Buying Options” instead of an “Add to Cart” button. This often happens when Amazon thinks the price is not competitive, for example if it is noticeably higher than recent prices or prices elsewhere. Lowering the price to a competitive level usually brings the Featured Offer back.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F7A3B"/>
          </a:solidFill>
          <a:ln/>
        </p:spPr>
      </p:sp>
      <p:sp>
        <p:nvSpPr>
          <p:cNvPr id="3" name="Text 1"/>
          <p:cNvSpPr/>
          <p:nvPr/>
        </p:nvSpPr>
        <p:spPr>
          <a:xfrm>
            <a:off x="457200" y="6400800"/>
            <a:ext cx="7315200" cy="274320"/>
          </a:xfrm>
          <a:prstGeom prst="rect">
            <a:avLst/>
          </a:prstGeom>
          <a:noFill/>
          <a:ln/>
        </p:spPr>
        <p:txBody>
          <a:bodyPr wrap="square" rtlCol="0" anchor="ctr"/>
          <a:lstStyle/>
          <a:p>
            <a:pPr indent="0" marL="0">
              <a:buNone/>
            </a:pPr>
            <a:r>
              <a:rPr lang="en-US" sz="1000" dirty="0">
                <a:solidFill>
                  <a:srgbClr val="6B7785"/>
                </a:solidFill>
                <a:latin typeface="Arial" pitchFamily="34" charset="0"/>
                <a:ea typeface="Arial" pitchFamily="34" charset="-122"/>
                <a:cs typeface="Arial" pitchFamily="34" charset="-120"/>
              </a:rPr>
              <a:t>rahanaislam.com · Free guide by Rahana Islam</a:t>
            </a:r>
            <a:endParaRPr lang="en-US" sz="1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hyperlink" Target="https://rahanaislam.com/amazon-buy-box/" TargetMode="External"/><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1820"/>
        </a:solidFill>
      </p:bgPr>
    </p:bg>
    <p:spTree>
      <p:nvGrpSpPr>
        <p:cNvPr id="1" name=""/>
        <p:cNvGrpSpPr/>
        <p:nvPr/>
      </p:nvGrpSpPr>
      <p:grpSpPr>
        <a:xfrm>
          <a:off x="0" y="0"/>
          <a:ext cx="0" cy="0"/>
          <a:chOff x="0" y="0"/>
          <a:chExt cx="0" cy="0"/>
        </a:xfrm>
      </p:grpSpPr>
      <p:sp>
        <p:nvSpPr>
          <p:cNvPr id="2" name="Shape 0"/>
          <p:cNvSpPr/>
          <p:nvPr/>
        </p:nvSpPr>
        <p:spPr>
          <a:xfrm>
            <a:off x="8961120" y="-1371600"/>
            <a:ext cx="4572000" cy="4572000"/>
          </a:xfrm>
          <a:prstGeom prst="ellipse">
            <a:avLst/>
          </a:prstGeom>
          <a:solidFill>
            <a:srgbClr val="16A34A">
              <a:alpha val="15000"/>
            </a:srgbClr>
          </a:solidFill>
          <a:ln/>
        </p:spPr>
      </p:sp>
      <p:sp>
        <p:nvSpPr>
          <p:cNvPr id="3" name="Text 1"/>
          <p:cNvSpPr/>
          <p:nvPr/>
        </p:nvSpPr>
        <p:spPr>
          <a:xfrm>
            <a:off x="640080" y="1463040"/>
            <a:ext cx="7315200" cy="365760"/>
          </a:xfrm>
          <a:prstGeom prst="rect">
            <a:avLst/>
          </a:prstGeom>
          <a:noFill/>
          <a:ln/>
        </p:spPr>
        <p:txBody>
          <a:bodyPr wrap="square" rtlCol="0" anchor="ctr"/>
          <a:lstStyle/>
          <a:p>
            <a:pPr indent="0" marL="0">
              <a:buNone/>
            </a:pPr>
            <a:r>
              <a:rPr lang="en-US" sz="1400" b="1" dirty="0">
                <a:solidFill>
                  <a:srgbClr val="4ADE80"/>
                </a:solidFill>
                <a:latin typeface="Arial" pitchFamily="34" charset="0"/>
                <a:ea typeface="Arial" pitchFamily="34" charset="-122"/>
                <a:cs typeface="Arial" pitchFamily="34" charset="-120"/>
              </a:rPr>
              <a:t>FREE PRESENTATION</a:t>
            </a:r>
            <a:endParaRPr lang="en-US" sz="1400" dirty="0"/>
          </a:p>
        </p:txBody>
      </p:sp>
      <p:sp>
        <p:nvSpPr>
          <p:cNvPr id="4" name="Text 2"/>
          <p:cNvSpPr/>
          <p:nvPr/>
        </p:nvSpPr>
        <p:spPr>
          <a:xfrm>
            <a:off x="640080" y="1920240"/>
            <a:ext cx="9601200" cy="2011680"/>
          </a:xfrm>
          <a:prstGeom prst="rect">
            <a:avLst/>
          </a:prstGeom>
          <a:noFill/>
          <a:ln/>
        </p:spPr>
        <p:txBody>
          <a:bodyPr wrap="square" rtlCol="0" anchor="t"/>
          <a:lstStyle/>
          <a:p>
            <a:pPr indent="0" marL="0">
              <a:buNone/>
            </a:pPr>
            <a:r>
              <a:rPr lang="en-US" sz="4000" b="1" dirty="0">
                <a:solidFill>
                  <a:srgbClr val="FFFFFF"/>
                </a:solidFill>
                <a:latin typeface="Arial Black" pitchFamily="34" charset="0"/>
                <a:ea typeface="Arial Black" pitchFamily="34" charset="-122"/>
                <a:cs typeface="Arial Black" pitchFamily="34" charset="-120"/>
              </a:rPr>
              <a:t>Amazon Buy Box Explained: How to Win the Featured Offer (2026)</a:t>
            </a:r>
            <a:endParaRPr lang="en-US" sz="4000" dirty="0"/>
          </a:p>
        </p:txBody>
      </p:sp>
      <p:sp>
        <p:nvSpPr>
          <p:cNvPr id="5" name="Shape 3"/>
          <p:cNvSpPr/>
          <p:nvPr/>
        </p:nvSpPr>
        <p:spPr>
          <a:xfrm>
            <a:off x="640080" y="4069080"/>
            <a:ext cx="1097280" cy="91440"/>
          </a:xfrm>
          <a:prstGeom prst="rect">
            <a:avLst/>
          </a:prstGeom>
          <a:solidFill>
            <a:srgbClr val="16A34A"/>
          </a:solidFill>
          <a:ln/>
        </p:spPr>
      </p:sp>
      <p:sp>
        <p:nvSpPr>
          <p:cNvPr id="6" name="Text 4"/>
          <p:cNvSpPr/>
          <p:nvPr/>
        </p:nvSpPr>
        <p:spPr>
          <a:xfrm>
            <a:off x="640080" y="4389120"/>
            <a:ext cx="10058400" cy="82296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Rahana Islam · Virtual Assistant &amp; E-commerce Specialist</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Full article: https://rahanaislam.com/amazon-buy-box/</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What you will learn</a:t>
            </a:r>
            <a:endParaRPr lang="en-US" sz="3000" dirty="0"/>
          </a:p>
        </p:txBody>
      </p:sp>
      <p:sp>
        <p:nvSpPr>
          <p:cNvPr id="3" name="Text 1"/>
          <p:cNvSpPr/>
          <p:nvPr/>
        </p:nvSpPr>
        <p:spPr>
          <a:xfrm>
            <a:off x="640080" y="1188720"/>
            <a:ext cx="10789920" cy="4937760"/>
          </a:xfrm>
          <a:prstGeom prst="rect">
            <a:avLst/>
          </a:prstGeom>
          <a:noFill/>
          <a:ln/>
        </p:spPr>
        <p:txBody>
          <a:bodyPr wrap="square" rtlCol="0" anchor="t"/>
          <a:lstStyle/>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What Is the Amazon Buy Box?</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Who Is Eligible for the Buy Box?</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What Affects Winning the Buy Box</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How to Check Your Buy Box Percentage</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Why There Is No Buy Box on a Listing</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How to Win the Buy Box More Often</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Key takeaways</a:t>
            </a:r>
            <a:endParaRPr lang="en-US" sz="3000" dirty="0"/>
          </a:p>
        </p:txBody>
      </p:sp>
      <p:sp>
        <p:nvSpPr>
          <p:cNvPr id="3" name="Shape 1"/>
          <p:cNvSpPr/>
          <p:nvPr/>
        </p:nvSpPr>
        <p:spPr>
          <a:xfrm>
            <a:off x="457200" y="1143000"/>
            <a:ext cx="11247120" cy="5029200"/>
          </a:xfrm>
          <a:prstGeom prst="roundRect">
            <a:avLst>
              <a:gd name="adj" fmla="val 2727"/>
            </a:avLst>
          </a:prstGeom>
          <a:solidFill>
            <a:srgbClr val="E8F6EE"/>
          </a:solidFill>
          <a:ln/>
        </p:spPr>
      </p:sp>
      <p:sp>
        <p:nvSpPr>
          <p:cNvPr id="4" name="Text 2"/>
          <p:cNvSpPr/>
          <p:nvPr/>
        </p:nvSpPr>
        <p:spPr>
          <a:xfrm>
            <a:off x="731520" y="1325880"/>
            <a:ext cx="10789920" cy="4663440"/>
          </a:xfrm>
          <a:prstGeom prst="rect">
            <a:avLst/>
          </a:prstGeom>
          <a:noFill/>
          <a:ln/>
        </p:spPr>
        <p:txBody>
          <a:bodyPr wrap="square" rtlCol="0" anchor="t"/>
          <a:lstStyle/>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The Buy Box (Featured Offer) is the offer Amazon shows in the main “Add to Cart” area.</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Amazon weighs total price, delivery speed, fulfillment method and seller performance.</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FBA offers often have an advantage because of Prime and fast delivery.</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Check your Featured Offer (Buy Box) percentage in Business Reports.</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If your price is much higher than elsewhere, Amazon may show no Featured Offer at all.</a:t>
            </a:r>
            <a:endParaRPr lang="en-US" sz="18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What Is the Amazon Buy Box?</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When several sellers offer the same product on one product page, Amazon picks one offer to feature in the “Add to Cart” and “Buy Now” area.</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Who Is Eligible for the Buy Box?</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Sellers with a Professional selling plan.</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New items (used items compete in a separate area).</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Sellers with healthy performance metrics and in-stock inventory.</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What Affects Winning the Buy Box</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Total price: Item price plus shipping compared with other offers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Delivery speed: Faster, reliable delivery is favored</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Fulfillment method: FBA and Prime offers are usually strong</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Seller performance: Order defect rate, late shipments, cancellations and feedback</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Stock availability: Out-of-stock offers can’t be featured</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Customer experience: Returns, service and account health</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to Check Your Buy Box Percentage</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Go to Reports → Business Reports.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Open Detail Page Sales and Traffic by Child Item.</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Look at the Featured Offer (Buy Box) Percentage column for each ASIN.</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Compare it over time and against your price and stock changes.</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Why There Is No Buy Box on a Listing</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Sometimes the product page shows “See All Buying Options” instead of an “Add to Cart” button.</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to Win the Buy Box More Often</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Price competitively on total price, including shipping. Repricing rules help, but protect your margins.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Use FBA or offer fast, reliable FBM shipping. See FBA vs FBM.</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Stay in stock; running out hands the Buy Box to others.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Keep metrics excellent: low order defect rate, on-time shipping, quick replies. Watch Account Health.</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Avoid cancellations by keeping inventory counts accurate.</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Summary</a:t>
            </a:r>
            <a:endParaRPr lang="en-US" sz="3000" dirty="0"/>
          </a:p>
        </p:txBody>
      </p:sp>
      <p:sp>
        <p:nvSpPr>
          <p:cNvPr id="3" name="Text 1"/>
          <p:cNvSpPr/>
          <p:nvPr/>
        </p:nvSpPr>
        <p:spPr>
          <a:xfrm>
            <a:off x="548640" y="1280160"/>
            <a:ext cx="10972800" cy="4114800"/>
          </a:xfrm>
          <a:prstGeom prst="rect">
            <a:avLst/>
          </a:prstGeom>
          <a:noFill/>
          <a:ln/>
        </p:spPr>
        <p:txBody>
          <a:bodyPr wrap="square" rtlCol="0" anchor="t"/>
          <a:lstStyle/>
          <a:p>
            <a:pPr indent="0" marL="0">
              <a:buNone/>
            </a:pPr>
            <a:r>
              <a:rPr lang="en-US" sz="2000" dirty="0">
                <a:solidFill>
                  <a:srgbClr val="27313B"/>
                </a:solidFill>
                <a:latin typeface="Arial" pitchFamily="34" charset="0"/>
                <a:ea typeface="Arial" pitchFamily="34" charset="-122"/>
                <a:cs typeface="Arial" pitchFamily="34" charset="-120"/>
              </a:rPr>
              <a:t>The Amazon Buy Box rewards sellers who offer a competitive total price, fast delivery and an excellent customer experience. Track your Featured Offer percentage, stay in stock, keep your metrics strong and price smart, and you will win the Buy Box more often without racing to the bottom.</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01820"/>
        </a:solidFill>
      </p:bgPr>
    </p:bg>
    <p:spTree>
      <p:nvGrpSpPr>
        <p:cNvPr id="1" name=""/>
        <p:cNvGrpSpPr/>
        <p:nvPr/>
      </p:nvGrpSpPr>
      <p:grpSpPr>
        <a:xfrm>
          <a:off x="0" y="0"/>
          <a:ext cx="0" cy="0"/>
          <a:chOff x="0" y="0"/>
          <a:chExt cx="0" cy="0"/>
        </a:xfrm>
      </p:grpSpPr>
      <p:sp>
        <p:nvSpPr>
          <p:cNvPr id="2" name="Text 0"/>
          <p:cNvSpPr/>
          <p:nvPr/>
        </p:nvSpPr>
        <p:spPr>
          <a:xfrm>
            <a:off x="640080" y="1828800"/>
            <a:ext cx="10972800" cy="822960"/>
          </a:xfrm>
          <a:prstGeom prst="rect">
            <a:avLst/>
          </a:prstGeom>
          <a:noFill/>
          <a:ln/>
        </p:spPr>
        <p:txBody>
          <a:bodyPr wrap="square" rtlCol="0" anchor="ctr"/>
          <a:lstStyle/>
          <a:p>
            <a:pPr indent="0" marL="0">
              <a:buNone/>
            </a:pPr>
            <a:r>
              <a:rPr lang="en-US" sz="3600" b="1" dirty="0">
                <a:solidFill>
                  <a:srgbClr val="FFFFFF"/>
                </a:solidFill>
                <a:latin typeface="Arial Black" pitchFamily="34" charset="0"/>
                <a:ea typeface="Arial Black" pitchFamily="34" charset="-122"/>
                <a:cs typeface="Arial Black" pitchFamily="34" charset="-120"/>
              </a:rPr>
              <a:t>Want the full guide?</a:t>
            </a:r>
            <a:endParaRPr lang="en-US" sz="3600" dirty="0"/>
          </a:p>
        </p:txBody>
      </p:sp>
      <p:sp>
        <p:nvSpPr>
          <p:cNvPr id="3" name="Text 1">
            <a:hlinkClick r:id="rId1" tooltip=""/>
          </p:cNvPr>
          <p:cNvSpPr/>
          <p:nvPr/>
        </p:nvSpPr>
        <p:spPr>
          <a:xfrm>
            <a:off x="640080" y="2743200"/>
            <a:ext cx="10972800" cy="548640"/>
          </a:xfrm>
          <a:prstGeom prst="rect">
            <a:avLst/>
          </a:prstGeom>
          <a:noFill/>
          <a:ln/>
        </p:spPr>
        <p:txBody>
          <a:bodyPr wrap="square" rtlCol="0" anchor="ctr"/>
          <a:lstStyle/>
          <a:p>
            <a:pPr indent="0" marL="0">
              <a:buNone/>
            </a:pPr>
            <a:r>
              <a:rPr lang="en-US" sz="2200" u="sng" dirty="0">
                <a:solidFill>
                  <a:srgbClr val="4ADE80"/>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https://rahanaislam.com/amazon-buy-box/</a:t>
            </a:r>
            <a:endParaRPr lang="en-US" sz="2200" dirty="0"/>
          </a:p>
        </p:txBody>
      </p:sp>
      <p:sp>
        <p:nvSpPr>
          <p:cNvPr id="4" name="Text 2"/>
          <p:cNvSpPr/>
          <p:nvPr/>
        </p:nvSpPr>
        <p:spPr>
          <a:xfrm>
            <a:off x="640080" y="3840480"/>
            <a:ext cx="10972800" cy="109728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Free to use for learning and teaching with credit to Rahana Islam (rahanaislam.com).</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Need help with your online store? rahanaislam.com/contact</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rahanaislam.com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Amazon Buy Box Explained: How to Win the Featured Offer (2026)</dc:title>
  <dc:subject>PptxGenJS Presentation</dc:subject>
  <dc:creator>Rahana Islam</dc:creator>
  <cp:lastModifiedBy>Rahana Islam</cp:lastModifiedBy>
  <cp:revision>1</cp:revision>
  <dcterms:created xsi:type="dcterms:W3CDTF">2026-10-21T11:44:50Z</dcterms:created>
  <dcterms:modified xsi:type="dcterms:W3CDTF">2026-10-21T11:44:50Z</dcterms:modified>
</cp:coreProperties>
</file>