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Amazon charges a per-unit removal fee for both returns and disposals. The fee depends on the item’s size tier (standard or oversize) and its shipping weight, and heavier or larger items cost more. Amazon updates these fees from time to time, so always check the current FBA removal and disposal fees page in Seller Central before you remove a large quantity.
Tip: Multiply the per-unit removal fee by the number of units, then compare it with the storage and aged-inventory fees you will pay if the stock stays. If the units are worth less than the fees, disposal or liquidation is often the better choice.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also act on Amazon’s Recommended removals in the FBA inventory pages, and set up automatic removal settings for unfulfillable inventory so it doesn’t pile up.
Tip: The return address usually needs to be in the same country as the marketplace. Sellers outside that country often use a prep center or a forwarder address.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Removal orders are processed in the background and can take a couple of weeks or longer, especially during busy seasons. Large orders may arrive in several shipments from different fulfillment centers.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Learn how to read the ledger in my Amazon Inventory Ledger guide. If units were removed but never arrived, or arrived damaged, check whether you are owed a reimbursement.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9728"/>
          </a:xfrm>
          <a:prstGeom prst="rect">
            <a:avLst/>
          </a:prstGeom>
          <a:solidFill>
            <a:srgbClr val="0F7A3B"/>
          </a:solidFill>
          <a:ln/>
        </p:spPr>
      </p:sp>
      <p:sp>
        <p:nvSpPr>
          <p:cNvPr id="3" name="Text 1"/>
          <p:cNvSpPr/>
          <p:nvPr/>
        </p:nvSpPr>
        <p:spPr>
          <a:xfrm>
            <a:off x="457200" y="6400800"/>
            <a:ext cx="7315200" cy="274320"/>
          </a:xfrm>
          <a:prstGeom prst="rect">
            <a:avLst/>
          </a:prstGeom>
          <a:noFill/>
          <a:ln/>
        </p:spPr>
        <p:txBody>
          <a:bodyPr wrap="square" rtlCol="0" anchor="ctr"/>
          <a:lstStyle/>
          <a:p>
            <a:pPr indent="0" marL="0">
              <a:buNone/>
            </a:pPr>
            <a:r>
              <a:rPr lang="en-US" sz="1000" dirty="0">
                <a:solidFill>
                  <a:srgbClr val="6B7785"/>
                </a:solidFill>
                <a:latin typeface="Arial" pitchFamily="34" charset="0"/>
                <a:ea typeface="Arial" pitchFamily="34" charset="-122"/>
                <a:cs typeface="Arial" pitchFamily="34" charset="-120"/>
              </a:rPr>
              <a:t>rahanaislam.com · Free guide by Rahana Islam</a:t>
            </a:r>
            <a:endParaRPr lang="en-US" sz="1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hyperlink" Target="https://rahanaislam.com/amazon-removal-order-fees/" TargetMode="External"/><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1820"/>
        </a:solidFill>
      </p:bgPr>
    </p:bg>
    <p:spTree>
      <p:nvGrpSpPr>
        <p:cNvPr id="1" name=""/>
        <p:cNvGrpSpPr/>
        <p:nvPr/>
      </p:nvGrpSpPr>
      <p:grpSpPr>
        <a:xfrm>
          <a:off x="0" y="0"/>
          <a:ext cx="0" cy="0"/>
          <a:chOff x="0" y="0"/>
          <a:chExt cx="0" cy="0"/>
        </a:xfrm>
      </p:grpSpPr>
      <p:sp>
        <p:nvSpPr>
          <p:cNvPr id="2" name="Shape 0"/>
          <p:cNvSpPr/>
          <p:nvPr/>
        </p:nvSpPr>
        <p:spPr>
          <a:xfrm>
            <a:off x="8961120" y="-1371600"/>
            <a:ext cx="4572000" cy="4572000"/>
          </a:xfrm>
          <a:prstGeom prst="ellipse">
            <a:avLst/>
          </a:prstGeom>
          <a:solidFill>
            <a:srgbClr val="16A34A">
              <a:alpha val="15000"/>
            </a:srgbClr>
          </a:solidFill>
          <a:ln/>
        </p:spPr>
      </p:sp>
      <p:sp>
        <p:nvSpPr>
          <p:cNvPr id="3" name="Text 1"/>
          <p:cNvSpPr/>
          <p:nvPr/>
        </p:nvSpPr>
        <p:spPr>
          <a:xfrm>
            <a:off x="640080" y="1463040"/>
            <a:ext cx="7315200" cy="365760"/>
          </a:xfrm>
          <a:prstGeom prst="rect">
            <a:avLst/>
          </a:prstGeom>
          <a:noFill/>
          <a:ln/>
        </p:spPr>
        <p:txBody>
          <a:bodyPr wrap="square" rtlCol="0" anchor="ctr"/>
          <a:lstStyle/>
          <a:p>
            <a:pPr indent="0" marL="0">
              <a:buNone/>
            </a:pPr>
            <a:r>
              <a:rPr lang="en-US" sz="1400" b="1" dirty="0">
                <a:solidFill>
                  <a:srgbClr val="4ADE80"/>
                </a:solidFill>
                <a:latin typeface="Arial" pitchFamily="34" charset="0"/>
                <a:ea typeface="Arial" pitchFamily="34" charset="-122"/>
                <a:cs typeface="Arial" pitchFamily="34" charset="-120"/>
              </a:rPr>
              <a:t>FREE PRESENTATION</a:t>
            </a:r>
            <a:endParaRPr lang="en-US" sz="1400" dirty="0"/>
          </a:p>
        </p:txBody>
      </p:sp>
      <p:sp>
        <p:nvSpPr>
          <p:cNvPr id="4" name="Text 2"/>
          <p:cNvSpPr/>
          <p:nvPr/>
        </p:nvSpPr>
        <p:spPr>
          <a:xfrm>
            <a:off x="640080" y="1920240"/>
            <a:ext cx="9601200" cy="2011680"/>
          </a:xfrm>
          <a:prstGeom prst="rect">
            <a:avLst/>
          </a:prstGeom>
          <a:noFill/>
          <a:ln/>
        </p:spPr>
        <p:txBody>
          <a:bodyPr wrap="square" rtlCol="0" anchor="t"/>
          <a:lstStyle/>
          <a:p>
            <a:pPr indent="0" marL="0">
              <a:buNone/>
            </a:pPr>
            <a:r>
              <a:rPr lang="en-US" sz="4000" b="1" dirty="0">
                <a:solidFill>
                  <a:srgbClr val="FFFFFF"/>
                </a:solidFill>
                <a:latin typeface="Arial Black" pitchFamily="34" charset="0"/>
                <a:ea typeface="Arial Black" pitchFamily="34" charset="-122"/>
                <a:cs typeface="Arial Black" pitchFamily="34" charset="-120"/>
              </a:rPr>
              <a:t>Amazon Removal Order Fees &amp; How to Create a Removal Order (2026)</a:t>
            </a:r>
            <a:endParaRPr lang="en-US" sz="4000" dirty="0"/>
          </a:p>
        </p:txBody>
      </p:sp>
      <p:sp>
        <p:nvSpPr>
          <p:cNvPr id="5" name="Shape 3"/>
          <p:cNvSpPr/>
          <p:nvPr/>
        </p:nvSpPr>
        <p:spPr>
          <a:xfrm>
            <a:off x="640080" y="4069080"/>
            <a:ext cx="1097280" cy="91440"/>
          </a:xfrm>
          <a:prstGeom prst="rect">
            <a:avLst/>
          </a:prstGeom>
          <a:solidFill>
            <a:srgbClr val="16A34A"/>
          </a:solidFill>
          <a:ln/>
        </p:spPr>
      </p:sp>
      <p:sp>
        <p:nvSpPr>
          <p:cNvPr id="6" name="Text 4"/>
          <p:cNvSpPr/>
          <p:nvPr/>
        </p:nvSpPr>
        <p:spPr>
          <a:xfrm>
            <a:off x="640080" y="4389120"/>
            <a:ext cx="10058400" cy="822960"/>
          </a:xfrm>
          <a:prstGeom prst="rect">
            <a:avLst/>
          </a:prstGeom>
          <a:noFill/>
          <a:ln/>
        </p:spPr>
        <p:txBody>
          <a:bodyPr wrap="square" rtlCol="0" anchor="ctr"/>
          <a:lstStyle/>
          <a:p>
            <a:pPr indent="0" marL="0">
              <a:buNone/>
            </a:pPr>
            <a:r>
              <a:rPr lang="en-US" sz="1600" dirty="0">
                <a:solidFill>
                  <a:srgbClr val="C9D1DA"/>
                </a:solidFill>
                <a:latin typeface="Arial" pitchFamily="34" charset="0"/>
                <a:ea typeface="Arial" pitchFamily="34" charset="-122"/>
                <a:cs typeface="Arial" pitchFamily="34" charset="-120"/>
              </a:rPr>
              <a:t>Rahana Islam · Virtual Assistant &amp; E-commerce Specialist</a:t>
            </a:r>
            <a:endParaRPr lang="en-US" sz="1600" dirty="0"/>
          </a:p>
          <a:p>
            <a:pPr indent="0" marL="0">
              <a:buNone/>
            </a:pPr>
            <a:r>
              <a:rPr lang="en-US" sz="1600" dirty="0">
                <a:solidFill>
                  <a:srgbClr val="C9D1DA"/>
                </a:solidFill>
                <a:latin typeface="Arial" pitchFamily="34" charset="0"/>
                <a:ea typeface="Arial" pitchFamily="34" charset="-122"/>
                <a:cs typeface="Arial" pitchFamily="34" charset="-120"/>
              </a:rPr>
              <a:t>Full article: https://rahanaislam.com/amazon-removal-order-fees/</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What you will learn</a:t>
            </a:r>
            <a:endParaRPr lang="en-US" sz="3000" dirty="0"/>
          </a:p>
        </p:txBody>
      </p:sp>
      <p:sp>
        <p:nvSpPr>
          <p:cNvPr id="3" name="Text 1"/>
          <p:cNvSpPr/>
          <p:nvPr/>
        </p:nvSpPr>
        <p:spPr>
          <a:xfrm>
            <a:off x="640080" y="1188720"/>
            <a:ext cx="10789920" cy="4937760"/>
          </a:xfrm>
          <a:prstGeom prst="rect">
            <a:avLst/>
          </a:prstGeom>
          <a:noFill/>
          <a:ln/>
        </p:spPr>
        <p:txBody>
          <a:bodyPr wrap="square" rtlCol="0" anchor="t"/>
          <a:lstStyle/>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What Is an Amazon Removal Order?</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How Amazon Removal Order Fees Work</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When Should You Create a Removal Order?</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How to Create a Removal Order in Seller Central</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How Long Do Removal Orders Take?</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How to Track Removal Orders</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How to Avoid Paying Removal Fees</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Key takeaways</a:t>
            </a:r>
            <a:endParaRPr lang="en-US" sz="3000" dirty="0"/>
          </a:p>
        </p:txBody>
      </p:sp>
      <p:sp>
        <p:nvSpPr>
          <p:cNvPr id="3" name="Shape 1"/>
          <p:cNvSpPr/>
          <p:nvPr/>
        </p:nvSpPr>
        <p:spPr>
          <a:xfrm>
            <a:off x="457200" y="1143000"/>
            <a:ext cx="11247120" cy="5029200"/>
          </a:xfrm>
          <a:prstGeom prst="roundRect">
            <a:avLst>
              <a:gd name="adj" fmla="val 2727"/>
            </a:avLst>
          </a:prstGeom>
          <a:solidFill>
            <a:srgbClr val="E8F6EE"/>
          </a:solidFill>
          <a:ln/>
        </p:spPr>
      </p:sp>
      <p:sp>
        <p:nvSpPr>
          <p:cNvPr id="4" name="Text 2"/>
          <p:cNvSpPr/>
          <p:nvPr/>
        </p:nvSpPr>
        <p:spPr>
          <a:xfrm>
            <a:off x="731520" y="1325880"/>
            <a:ext cx="10789920" cy="4663440"/>
          </a:xfrm>
          <a:prstGeom prst="rect">
            <a:avLst/>
          </a:prstGeom>
          <a:noFill/>
          <a:ln/>
        </p:spPr>
        <p:txBody>
          <a:bodyPr wrap="square" rtlCol="0" anchor="t"/>
          <a:lstStyle/>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A removal order either returns FBA inventory to an address you choose or disposes of it.</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Removal fees are charged per unit, based on the item’s size tier and shipping weight. Check Amazon’s current rate card.</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Remove inventory when storage and aged-inventory fees cost more than the units will earn.</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Create removals in Inventory → Manage FBA Inventory or from Amazon’s recommended removals.</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Track progress in the Removal Order Detail and Removal Shipment Detail reports.</a:t>
            </a:r>
            <a:endParaRPr lang="en-US" sz="18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What Is an Amazon Removal Order?</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Return: Sellable stock you can sell elsewhere or fix and resend</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Disposal: Damaged, expired or low-value units</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Liquidation (where available): Sellable but slow-moving stock</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How Amazon Removal Order Fees Work</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Amazon charges a per-unit removal fee for both returns and disposals.</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Tip: Multiply the per-unit removal fee by the number of units, then compare it with the storage and aged-inventory fees you will pay if the stock s…</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When Should You Create a Removal Order?</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Inventory has not sold for months and is collecting aged inventory surcharges.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Units are unfulfillable (customer damaged, warehouse damaged, expired or defective).</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You are near your storage capacity limit and need space for better sellers.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You want to sell the stock on another channel such as eBay or your own store.</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A listing has a problem you can’t fix while the stock sits in FBA.</a:t>
            </a:r>
            <a:endParaRPr lang="en-US" sz="17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How to Create a Removal Order in Seller Central</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Go to Inventory → Manage FBA Inventory.</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Select the SKUs you want to remove.</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From the action menu, choose Create removal order.</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Choose Ship to address (return) or Dispose.</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Enter the return address and the quantity of sellable and unfulfillable units for each SKU.</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Review the estimated fee and submit.</a:t>
            </a:r>
            <a:endParaRPr lang="en-US" sz="17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How Long Do Removal Orders Take?</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Removal orders are processed in the background and can take a couple of weeks or longer, especially during busy seasons.</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How to Track Removal Orders</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Removal Order Detail: Each removal order, its status and requested, shipped, cancelled and disposed quantities</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Removal Shipment Detail: Carrier and tracking number for each shipment from Amazon</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Inventory Ledger: Units leaving your inventory as removals and disposals</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How to Avoid Paying Removal Fees</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Send smaller, more frequent shipments instead of months of stock.</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Fix stranded inventory quickly so it can sell.</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Run promotions or lower prices on slow sellers before they become aged inventory.</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Check FBA inventory health weekly so problems are caught early.</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Summary</a:t>
            </a:r>
            <a:endParaRPr lang="en-US" sz="3000" dirty="0"/>
          </a:p>
        </p:txBody>
      </p:sp>
      <p:sp>
        <p:nvSpPr>
          <p:cNvPr id="3" name="Text 1"/>
          <p:cNvSpPr/>
          <p:nvPr/>
        </p:nvSpPr>
        <p:spPr>
          <a:xfrm>
            <a:off x="548640" y="1280160"/>
            <a:ext cx="10972800" cy="4114800"/>
          </a:xfrm>
          <a:prstGeom prst="rect">
            <a:avLst/>
          </a:prstGeom>
          <a:noFill/>
          <a:ln/>
        </p:spPr>
        <p:txBody>
          <a:bodyPr wrap="square" rtlCol="0" anchor="t"/>
          <a:lstStyle/>
          <a:p>
            <a:pPr indent="0" marL="0">
              <a:buNone/>
            </a:pPr>
            <a:r>
              <a:rPr lang="en-US" sz="2000" dirty="0">
                <a:solidFill>
                  <a:srgbClr val="27313B"/>
                </a:solidFill>
                <a:latin typeface="Arial" pitchFamily="34" charset="0"/>
                <a:ea typeface="Arial" pitchFamily="34" charset="-122"/>
                <a:cs typeface="Arial" pitchFamily="34" charset="-120"/>
              </a:rPr>
              <a:t>Removal orders are a useful tool to stop paying storage fees on stock that isn’t selling. Compare the per-unit removal fee with ongoing storage costs, choose return, disposal or liquidation, and track every removal until it is complete. Better still, keep inventory lean so you rarely need them.</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01820"/>
        </a:solidFill>
      </p:bgPr>
    </p:bg>
    <p:spTree>
      <p:nvGrpSpPr>
        <p:cNvPr id="1" name=""/>
        <p:cNvGrpSpPr/>
        <p:nvPr/>
      </p:nvGrpSpPr>
      <p:grpSpPr>
        <a:xfrm>
          <a:off x="0" y="0"/>
          <a:ext cx="0" cy="0"/>
          <a:chOff x="0" y="0"/>
          <a:chExt cx="0" cy="0"/>
        </a:xfrm>
      </p:grpSpPr>
      <p:sp>
        <p:nvSpPr>
          <p:cNvPr id="2" name="Text 0"/>
          <p:cNvSpPr/>
          <p:nvPr/>
        </p:nvSpPr>
        <p:spPr>
          <a:xfrm>
            <a:off x="640080" y="1828800"/>
            <a:ext cx="10972800" cy="822960"/>
          </a:xfrm>
          <a:prstGeom prst="rect">
            <a:avLst/>
          </a:prstGeom>
          <a:noFill/>
          <a:ln/>
        </p:spPr>
        <p:txBody>
          <a:bodyPr wrap="square" rtlCol="0" anchor="ctr"/>
          <a:lstStyle/>
          <a:p>
            <a:pPr indent="0" marL="0">
              <a:buNone/>
            </a:pPr>
            <a:r>
              <a:rPr lang="en-US" sz="3600" b="1" dirty="0">
                <a:solidFill>
                  <a:srgbClr val="FFFFFF"/>
                </a:solidFill>
                <a:latin typeface="Arial Black" pitchFamily="34" charset="0"/>
                <a:ea typeface="Arial Black" pitchFamily="34" charset="-122"/>
                <a:cs typeface="Arial Black" pitchFamily="34" charset="-120"/>
              </a:rPr>
              <a:t>Want the full guide?</a:t>
            </a:r>
            <a:endParaRPr lang="en-US" sz="3600" dirty="0"/>
          </a:p>
        </p:txBody>
      </p:sp>
      <p:sp>
        <p:nvSpPr>
          <p:cNvPr id="3" name="Text 1">
            <a:hlinkClick r:id="rId1" tooltip=""/>
          </p:cNvPr>
          <p:cNvSpPr/>
          <p:nvPr/>
        </p:nvSpPr>
        <p:spPr>
          <a:xfrm>
            <a:off x="640080" y="2743200"/>
            <a:ext cx="10972800" cy="548640"/>
          </a:xfrm>
          <a:prstGeom prst="rect">
            <a:avLst/>
          </a:prstGeom>
          <a:noFill/>
          <a:ln/>
        </p:spPr>
        <p:txBody>
          <a:bodyPr wrap="square" rtlCol="0" anchor="ctr"/>
          <a:lstStyle/>
          <a:p>
            <a:pPr indent="0" marL="0">
              <a:buNone/>
            </a:pPr>
            <a:r>
              <a:rPr lang="en-US" sz="2200" u="sng" dirty="0">
                <a:solidFill>
                  <a:srgbClr val="4ADE80"/>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https://rahanaislam.com/amazon-removal-order-fees/</a:t>
            </a:r>
            <a:endParaRPr lang="en-US" sz="2200" dirty="0"/>
          </a:p>
        </p:txBody>
      </p:sp>
      <p:sp>
        <p:nvSpPr>
          <p:cNvPr id="4" name="Text 2"/>
          <p:cNvSpPr/>
          <p:nvPr/>
        </p:nvSpPr>
        <p:spPr>
          <a:xfrm>
            <a:off x="640080" y="3840480"/>
            <a:ext cx="10972800" cy="1097280"/>
          </a:xfrm>
          <a:prstGeom prst="rect">
            <a:avLst/>
          </a:prstGeom>
          <a:noFill/>
          <a:ln/>
        </p:spPr>
        <p:txBody>
          <a:bodyPr wrap="square" rtlCol="0" anchor="ctr"/>
          <a:lstStyle/>
          <a:p>
            <a:pPr indent="0" marL="0">
              <a:buNone/>
            </a:pPr>
            <a:r>
              <a:rPr lang="en-US" sz="1600" dirty="0">
                <a:solidFill>
                  <a:srgbClr val="C9D1DA"/>
                </a:solidFill>
                <a:latin typeface="Arial" pitchFamily="34" charset="0"/>
                <a:ea typeface="Arial" pitchFamily="34" charset="-122"/>
                <a:cs typeface="Arial" pitchFamily="34" charset="-120"/>
              </a:rPr>
              <a:t>Free to use for learning and teaching with credit to Rahana Islam (rahanaislam.com).</a:t>
            </a:r>
            <a:endParaRPr lang="en-US" sz="1600" dirty="0"/>
          </a:p>
          <a:p>
            <a:pPr indent="0" marL="0">
              <a:buNone/>
            </a:pPr>
            <a:r>
              <a:rPr lang="en-US" sz="1600" dirty="0">
                <a:solidFill>
                  <a:srgbClr val="C9D1DA"/>
                </a:solidFill>
                <a:latin typeface="Arial" pitchFamily="34" charset="0"/>
                <a:ea typeface="Arial" pitchFamily="34" charset="-122"/>
                <a:cs typeface="Arial" pitchFamily="34" charset="-120"/>
              </a:rPr>
              <a:t>Need help with your online store? rahanaislam.com/contact</a:t>
            </a:r>
            <a:endParaRPr lang="en-US" sz="1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rahanaislam.com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Amazon Removal Order Fees &amp; How to Create a Removal Order (2026)</dc:title>
  <dc:subject>PptxGenJS Presentation</dc:subject>
  <dc:creator>Rahana Islam</dc:creator>
  <cp:lastModifiedBy>Rahana Islam</cp:lastModifiedBy>
  <cp:revision>1</cp:revision>
  <dcterms:created xsi:type="dcterms:W3CDTF">2026-10-20T19:25:07Z</dcterms:created>
  <dcterms:modified xsi:type="dcterms:W3CDTF">2026-10-20T19:25:07Z</dcterms:modified>
</cp:coreProperties>
</file>