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full account backup is a compressed archive (a .tar.gz file) that contains everything in your hosting account: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only need your website files or database, partial backups are faster and smaller. On the same Backup page you will find: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right frequency depends on how often your site changes. A simple rule: back up at least as often as you would hate to redo the work.
Professionals also follow the 3-2-1 rule: keep three copies of your data, on two different types of storage, with one copy off-site.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WordPress sites, a backup plugin such as UpdraftPlus can schedule automatic backups and send them straight to Google Drive or Dropbox. Many managed hosts also take daily snapshots. The safest approach combines automatic backups with an occasional manual cPanel backup that you download yourself.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cPanel backup that only lives on the same server is not really safe. If the server fails or your account is compromised, you could lose the website and the backup together. Always keep at least one copy somewhere else:
This approach follows the widely recommended 3-2-1 backup rule. The CISA guide to data backup options explains why off-site copies matter.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safest setup uses both: an automatic plugin for daily protection and a manual cPanel backup before major changes. For WordPress-specific advice, see the official WordPress backup documentation.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9728"/>
          </a:xfrm>
          <a:prstGeom prst="rect">
            <a:avLst/>
          </a:prstGeom>
          <a:solidFill>
            <a:srgbClr val="0F7A3B"/>
          </a:solidFill>
          <a:ln/>
        </p:spPr>
      </p:sp>
      <p:sp>
        <p:nvSpPr>
          <p:cNvPr id="3" name="Text 1"/>
          <p:cNvSpPr/>
          <p:nvPr/>
        </p:nvSpPr>
        <p:spPr>
          <a:xfrm>
            <a:off x="457200" y="6400800"/>
            <a:ext cx="7315200" cy="274320"/>
          </a:xfrm>
          <a:prstGeom prst="rect">
            <a:avLst/>
          </a:prstGeom>
          <a:noFill/>
          <a:ln/>
        </p:spPr>
        <p:txBody>
          <a:bodyPr wrap="square" rtlCol="0" anchor="ctr"/>
          <a:lstStyle/>
          <a:p>
            <a:pPr indent="0" marL="0">
              <a:buNone/>
            </a:pPr>
            <a:r>
              <a:rPr lang="en-US" sz="1000" dirty="0">
                <a:solidFill>
                  <a:srgbClr val="6B7785"/>
                </a:solidFill>
                <a:latin typeface="Arial" pitchFamily="34" charset="0"/>
                <a:ea typeface="Arial" pitchFamily="34" charset="-122"/>
                <a:cs typeface="Arial" pitchFamily="34" charset="-120"/>
              </a:rPr>
              <a:t>rahanaislam.com · Free guide by Rahana Islam</a:t>
            </a:r>
            <a:endParaRPr lang="en-US" sz="1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rahanaislam.com/cpanel-backup/" TargetMode="External"/><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1820"/>
        </a:solidFill>
      </p:bgPr>
    </p:bg>
    <p:spTree>
      <p:nvGrpSpPr>
        <p:cNvPr id="1" name=""/>
        <p:cNvGrpSpPr/>
        <p:nvPr/>
      </p:nvGrpSpPr>
      <p:grpSpPr>
        <a:xfrm>
          <a:off x="0" y="0"/>
          <a:ext cx="0" cy="0"/>
          <a:chOff x="0" y="0"/>
          <a:chExt cx="0" cy="0"/>
        </a:xfrm>
      </p:grpSpPr>
      <p:sp>
        <p:nvSpPr>
          <p:cNvPr id="2" name="Shape 0"/>
          <p:cNvSpPr/>
          <p:nvPr/>
        </p:nvSpPr>
        <p:spPr>
          <a:xfrm>
            <a:off x="8961120" y="-1371600"/>
            <a:ext cx="4572000" cy="4572000"/>
          </a:xfrm>
          <a:prstGeom prst="ellipse">
            <a:avLst/>
          </a:prstGeom>
          <a:solidFill>
            <a:srgbClr val="16A34A">
              <a:alpha val="15000"/>
            </a:srgbClr>
          </a:solidFill>
          <a:ln/>
        </p:spPr>
      </p:sp>
      <p:sp>
        <p:nvSpPr>
          <p:cNvPr id="3" name="Text 1"/>
          <p:cNvSpPr/>
          <p:nvPr/>
        </p:nvSpPr>
        <p:spPr>
          <a:xfrm>
            <a:off x="640080" y="1463040"/>
            <a:ext cx="7315200" cy="365760"/>
          </a:xfrm>
          <a:prstGeom prst="rect">
            <a:avLst/>
          </a:prstGeom>
          <a:noFill/>
          <a:ln/>
        </p:spPr>
        <p:txBody>
          <a:bodyPr wrap="square" rtlCol="0" anchor="ctr"/>
          <a:lstStyle/>
          <a:p>
            <a:pPr indent="0" marL="0">
              <a:buNone/>
            </a:pPr>
            <a:r>
              <a:rPr lang="en-US" sz="1400" b="1" dirty="0">
                <a:solidFill>
                  <a:srgbClr val="4ADE80"/>
                </a:solidFill>
                <a:latin typeface="Arial" pitchFamily="34" charset="0"/>
                <a:ea typeface="Arial" pitchFamily="34" charset="-122"/>
                <a:cs typeface="Arial" pitchFamily="34" charset="-120"/>
              </a:rPr>
              <a:t>FREE PRESENTATION</a:t>
            </a:r>
            <a:endParaRPr lang="en-US" sz="1400" dirty="0"/>
          </a:p>
        </p:txBody>
      </p:sp>
      <p:sp>
        <p:nvSpPr>
          <p:cNvPr id="4" name="Text 2"/>
          <p:cNvSpPr/>
          <p:nvPr/>
        </p:nvSpPr>
        <p:spPr>
          <a:xfrm>
            <a:off x="640080" y="1920240"/>
            <a:ext cx="9601200" cy="2011680"/>
          </a:xfrm>
          <a:prstGeom prst="rect">
            <a:avLst/>
          </a:prstGeom>
          <a:noFill/>
          <a:ln/>
        </p:spPr>
        <p:txBody>
          <a:bodyPr wrap="square" rtlCol="0" anchor="t"/>
          <a:lstStyle/>
          <a:p>
            <a:pPr indent="0" marL="0">
              <a:buNone/>
            </a:pPr>
            <a:r>
              <a:rPr lang="en-US" sz="4000" b="1" dirty="0">
                <a:solidFill>
                  <a:srgbClr val="FFFFFF"/>
                </a:solidFill>
                <a:latin typeface="Arial Black" pitchFamily="34" charset="0"/>
                <a:ea typeface="Arial Black" pitchFamily="34" charset="-122"/>
                <a:cs typeface="Arial Black" pitchFamily="34" charset="-120"/>
              </a:rPr>
              <a:t>cPanel Backup: 8 Easy Steps to Create a Full Backup &amp; Keep Your Website Safe (2026)</a:t>
            </a:r>
            <a:endParaRPr lang="en-US" sz="4000" dirty="0"/>
          </a:p>
        </p:txBody>
      </p:sp>
      <p:sp>
        <p:nvSpPr>
          <p:cNvPr id="5" name="Shape 3"/>
          <p:cNvSpPr/>
          <p:nvPr/>
        </p:nvSpPr>
        <p:spPr>
          <a:xfrm>
            <a:off x="640080" y="4069080"/>
            <a:ext cx="1097280" cy="91440"/>
          </a:xfrm>
          <a:prstGeom prst="rect">
            <a:avLst/>
          </a:prstGeom>
          <a:solidFill>
            <a:srgbClr val="16A34A"/>
          </a:solidFill>
          <a:ln/>
        </p:spPr>
      </p:sp>
      <p:sp>
        <p:nvSpPr>
          <p:cNvPr id="6" name="Text 4"/>
          <p:cNvSpPr/>
          <p:nvPr/>
        </p:nvSpPr>
        <p:spPr>
          <a:xfrm>
            <a:off x="640080" y="4389120"/>
            <a:ext cx="10058400" cy="822960"/>
          </a:xfrm>
          <a:prstGeom prst="rect">
            <a:avLst/>
          </a:prstGeom>
          <a:noFill/>
          <a:ln/>
        </p:spPr>
        <p:txBody>
          <a:bodyPr wrap="square" rtlCol="0" anchor="ctr"/>
          <a:lstStyle/>
          <a:p>
            <a:pPr indent="0" marL="0">
              <a:buNone/>
            </a:pPr>
            <a:r>
              <a:rPr lang="en-US" sz="1600" dirty="0">
                <a:solidFill>
                  <a:srgbClr val="C9D1DA"/>
                </a:solidFill>
                <a:latin typeface="Arial" pitchFamily="34" charset="0"/>
                <a:ea typeface="Arial" pitchFamily="34" charset="-122"/>
                <a:cs typeface="Arial" pitchFamily="34" charset="-120"/>
              </a:rPr>
              <a:t>Rahana Islam · Virtual Assistant &amp; E-commerce Specialist</a:t>
            </a:r>
            <a:endParaRPr lang="en-US" sz="1600" dirty="0"/>
          </a:p>
          <a:p>
            <a:pPr indent="0" marL="0">
              <a:buNone/>
            </a:pPr>
            <a:r>
              <a:rPr lang="en-US" sz="1600" dirty="0">
                <a:solidFill>
                  <a:srgbClr val="C9D1DA"/>
                </a:solidFill>
                <a:latin typeface="Arial" pitchFamily="34" charset="0"/>
                <a:ea typeface="Arial" pitchFamily="34" charset="-122"/>
                <a:cs typeface="Arial" pitchFamily="34" charset="-120"/>
              </a:rPr>
              <a:t>Full article: https://rahanaislam.com/cpanel-backup/</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What you will learn</a:t>
            </a:r>
            <a:endParaRPr lang="en-US" sz="3000" dirty="0"/>
          </a:p>
        </p:txBody>
      </p:sp>
      <p:sp>
        <p:nvSpPr>
          <p:cNvPr id="3" name="Text 1"/>
          <p:cNvSpPr/>
          <p:nvPr/>
        </p:nvSpPr>
        <p:spPr>
          <a:xfrm>
            <a:off x="640080" y="1188720"/>
            <a:ext cx="10789920" cy="4937760"/>
          </a:xfrm>
          <a:prstGeom prst="rect">
            <a:avLst/>
          </a:prstGeom>
          <a:noFill/>
          <a:ln/>
        </p:spPr>
        <p:txBody>
          <a:bodyPr wrap="square" rtlCol="0" anchor="t"/>
          <a:lstStyle/>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What Is Included in a cPanel Full Backup?</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How to Generate a Full Backup in cPanel</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How to Download Partial Backups</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How Often Should You Back Up?</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How to Restore Your Website</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Other Backup Options</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Where to Store Your cPanel Backup</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cPanel Backup vs WordPress Backup Plugin</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Common cPanel Backup Mistakes to Avoid</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Key takeaways</a:t>
            </a:r>
            <a:endParaRPr lang="en-US" sz="3000" dirty="0"/>
          </a:p>
        </p:txBody>
      </p:sp>
      <p:sp>
        <p:nvSpPr>
          <p:cNvPr id="3" name="Shape 1"/>
          <p:cNvSpPr/>
          <p:nvPr/>
        </p:nvSpPr>
        <p:spPr>
          <a:xfrm>
            <a:off x="457200" y="1143000"/>
            <a:ext cx="11247120" cy="5029200"/>
          </a:xfrm>
          <a:prstGeom prst="roundRect">
            <a:avLst>
              <a:gd name="adj" fmla="val 2727"/>
            </a:avLst>
          </a:prstGeom>
          <a:solidFill>
            <a:srgbClr val="E8F6EE"/>
          </a:solidFill>
          <a:ln/>
        </p:spPr>
      </p:sp>
      <p:sp>
        <p:nvSpPr>
          <p:cNvPr id="4" name="Text 2"/>
          <p:cNvSpPr/>
          <p:nvPr/>
        </p:nvSpPr>
        <p:spPr>
          <a:xfrm>
            <a:off x="731520" y="1325880"/>
            <a:ext cx="10789920" cy="4663440"/>
          </a:xfrm>
          <a:prstGeom prst="rect">
            <a:avLst/>
          </a:prstGeom>
          <a:noFill/>
          <a:ln/>
        </p:spPr>
        <p:txBody>
          <a:bodyPr wrap="square" rtlCol="0" anchor="t"/>
          <a:lstStyle/>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A full cPanel backup includes your files, databases, email accounts and settings.</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Always download a copy and store it off the server, for example in Google Drive.</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Back up before every major update and at least weekly for active sites.</a:t>
            </a:r>
            <a:endParaRPr lang="en-US" sz="18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What Is Included in a cPanel Full Backup?</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All website files in your home directory, including WordPress core files, themes, plugins and uploads</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All MySQL databases, which store your posts, pages, products, orders and settings</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Email accounts, forwarders and filters</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DNS zone records, subdomains and other cPanel configuration</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Full account backup: Moving hosts or complete disaster recovery</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Home directory backup: Restoring files after a hack or mistake</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MySQL database backup: Restoring content, orders and settings</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Email forwarders and filters: Restoring email configuration</a:t>
            </a:r>
            <a:endParaRPr lang="en-US" sz="15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How to Generate a Full Backup in cPanel</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Log in to cPanel. Use the link and login details from your hosting provider, often yourdomain.com/cpanel.</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Open the Backup tool. In the Files section, click Backup. Some hosts also offer a Backup Wizard, which guides you through the same steps.</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Choose “Download a Full Account Backup”. Under Full Backup, click the button to start.</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Select the backup destination. Choose Home Directory so the file is saved inside your hosting account, ready to download.</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Add your email address. cPanel will email you when the backup is ready. Large sites can take from a few minutes to over an hour.</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Click “Generate Backup”. cPanel starts building the archive in the background.</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Download the file. When it is finished, return to the Backup page and click the backup file name (it starts with backup- and includes the date). Sa…</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Store a second copy off-site. Upload the file to Google Drive, Dropbox or an external drive, then delete it from the server to save disk space.</a:t>
            </a:r>
            <a:endParaRPr lang="en-US" sz="15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How to Download Partial Backups</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Download a Home Directory Backup: click Home Directory to download all your files.</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Download a MySQL Database Backup: click the name of the database. For WordPress, the database name is listed in the wp-config.php file as DB_NAME.</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Email forwarders and filters: download these if you rely on custom email routing.</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How Often Should You Back Up?</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Brochure or portfolio site: Monthly, and before every update</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Blog with regular posts: Weekly</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Online store with daily orders: Daily database backups, weekly full backups</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Any site, before updates: Always back up first</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How to Restore Your Website</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Home directory backup: on the Backup page, use Restore a Home Directory Backup and upload your file.</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Database backup: use Restore a MySQL Database Backup and upload the .sql.gz file.</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Full account backup: these usually cannot be restored from inside cPanel. Ask your host to restore it, or upload it during a migration to a new host.</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Other Backup Options</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For WordPress sites, a backup plugin such as UpdraftPlus can schedule automatic backups and send them straight to Google Drive or Dropbox.</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Where to Store Your cPanel Backup</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Cloud storage: Google Drive, Dropbox or OneDrive are easy and affordable.</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External hard drive: useful as an offline copy that cannot be reached by hackers.</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Remote FTP or S3 storage: some hosts let you send each cPanel backup to remote storage automatically.</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cPanel Backup vs WordPress Backup Plugin</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What it covers: WordPress files and database only</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Scheduling: Automatic schedules</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Off-site storage: Sends to cloud storage</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Best for: Everyday protection</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Common cPanel Backup Mistakes to Avoid</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Leaving backups on the server: large files fill your disk space and are not safe there.</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Never testing a restore: a cPanel backup you cannot restore is not a backup.</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Forgetting the database: files alone will not bring back posts, products or orders.</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Backing up too rarely: match your cPanel backup schedule to how often your site changes.</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Summary</a:t>
            </a:r>
            <a:endParaRPr lang="en-US" sz="3000" dirty="0"/>
          </a:p>
        </p:txBody>
      </p:sp>
      <p:sp>
        <p:nvSpPr>
          <p:cNvPr id="3" name="Text 1"/>
          <p:cNvSpPr/>
          <p:nvPr/>
        </p:nvSpPr>
        <p:spPr>
          <a:xfrm>
            <a:off x="548640" y="1280160"/>
            <a:ext cx="10972800" cy="4114800"/>
          </a:xfrm>
          <a:prstGeom prst="rect">
            <a:avLst/>
          </a:prstGeom>
          <a:noFill/>
          <a:ln/>
        </p:spPr>
        <p:txBody>
          <a:bodyPr wrap="square" rtlCol="0" anchor="t"/>
          <a:lstStyle/>
          <a:p>
            <a:pPr indent="0" marL="0">
              <a:buNone/>
            </a:pPr>
            <a:r>
              <a:rPr lang="en-US" sz="2000" dirty="0">
                <a:solidFill>
                  <a:srgbClr val="27313B"/>
                </a:solidFill>
                <a:latin typeface="Arial" pitchFamily="34" charset="0"/>
                <a:ea typeface="Arial" pitchFamily="34" charset="-122"/>
                <a:cs typeface="Arial" pitchFamily="34" charset="-120"/>
              </a:rPr>
              <a:t>Creating a full backup in cPanel takes only a few minutes, and it can save your business from serious downtime. Make backups part of your routine, store copies off-site and always back up before updates.</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01820"/>
        </a:solidFill>
      </p:bgPr>
    </p:bg>
    <p:spTree>
      <p:nvGrpSpPr>
        <p:cNvPr id="1" name=""/>
        <p:cNvGrpSpPr/>
        <p:nvPr/>
      </p:nvGrpSpPr>
      <p:grpSpPr>
        <a:xfrm>
          <a:off x="0" y="0"/>
          <a:ext cx="0" cy="0"/>
          <a:chOff x="0" y="0"/>
          <a:chExt cx="0" cy="0"/>
        </a:xfrm>
      </p:grpSpPr>
      <p:sp>
        <p:nvSpPr>
          <p:cNvPr id="2" name="Text 0"/>
          <p:cNvSpPr/>
          <p:nvPr/>
        </p:nvSpPr>
        <p:spPr>
          <a:xfrm>
            <a:off x="640080" y="1828800"/>
            <a:ext cx="10972800" cy="822960"/>
          </a:xfrm>
          <a:prstGeom prst="rect">
            <a:avLst/>
          </a:prstGeom>
          <a:noFill/>
          <a:ln/>
        </p:spPr>
        <p:txBody>
          <a:bodyPr wrap="square" rtlCol="0" anchor="ctr"/>
          <a:lstStyle/>
          <a:p>
            <a:pPr indent="0" marL="0">
              <a:buNone/>
            </a:pPr>
            <a:r>
              <a:rPr lang="en-US" sz="3600" b="1" dirty="0">
                <a:solidFill>
                  <a:srgbClr val="FFFFFF"/>
                </a:solidFill>
                <a:latin typeface="Arial Black" pitchFamily="34" charset="0"/>
                <a:ea typeface="Arial Black" pitchFamily="34" charset="-122"/>
                <a:cs typeface="Arial Black" pitchFamily="34" charset="-120"/>
              </a:rPr>
              <a:t>Want the full guide?</a:t>
            </a:r>
            <a:endParaRPr lang="en-US" sz="3600" dirty="0"/>
          </a:p>
        </p:txBody>
      </p:sp>
      <p:sp>
        <p:nvSpPr>
          <p:cNvPr id="3" name="Text 1">
            <a:hlinkClick r:id="rId1" tooltip=""/>
          </p:cNvPr>
          <p:cNvSpPr/>
          <p:nvPr/>
        </p:nvSpPr>
        <p:spPr>
          <a:xfrm>
            <a:off x="640080" y="2743200"/>
            <a:ext cx="10972800" cy="548640"/>
          </a:xfrm>
          <a:prstGeom prst="rect">
            <a:avLst/>
          </a:prstGeom>
          <a:noFill/>
          <a:ln/>
        </p:spPr>
        <p:txBody>
          <a:bodyPr wrap="square" rtlCol="0" anchor="ctr"/>
          <a:lstStyle/>
          <a:p>
            <a:pPr indent="0" marL="0">
              <a:buNone/>
            </a:pPr>
            <a:r>
              <a:rPr lang="en-US" sz="2200" u="sng" dirty="0">
                <a:solidFill>
                  <a:srgbClr val="4ADE80"/>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https://rahanaislam.com/cpanel-backup/</a:t>
            </a:r>
            <a:endParaRPr lang="en-US" sz="2200" dirty="0"/>
          </a:p>
        </p:txBody>
      </p:sp>
      <p:sp>
        <p:nvSpPr>
          <p:cNvPr id="4" name="Text 2"/>
          <p:cNvSpPr/>
          <p:nvPr/>
        </p:nvSpPr>
        <p:spPr>
          <a:xfrm>
            <a:off x="640080" y="3840480"/>
            <a:ext cx="10972800" cy="1097280"/>
          </a:xfrm>
          <a:prstGeom prst="rect">
            <a:avLst/>
          </a:prstGeom>
          <a:noFill/>
          <a:ln/>
        </p:spPr>
        <p:txBody>
          <a:bodyPr wrap="square" rtlCol="0" anchor="ctr"/>
          <a:lstStyle/>
          <a:p>
            <a:pPr indent="0" marL="0">
              <a:buNone/>
            </a:pPr>
            <a:r>
              <a:rPr lang="en-US" sz="1600" dirty="0">
                <a:solidFill>
                  <a:srgbClr val="C9D1DA"/>
                </a:solidFill>
                <a:latin typeface="Arial" pitchFamily="34" charset="0"/>
                <a:ea typeface="Arial" pitchFamily="34" charset="-122"/>
                <a:cs typeface="Arial" pitchFamily="34" charset="-120"/>
              </a:rPr>
              <a:t>Free to use for learning and teaching with credit to Rahana Islam (rahanaislam.com).</a:t>
            </a:r>
            <a:endParaRPr lang="en-US" sz="1600" dirty="0"/>
          </a:p>
          <a:p>
            <a:pPr indent="0" marL="0">
              <a:buNone/>
            </a:pPr>
            <a:r>
              <a:rPr lang="en-US" sz="1600" dirty="0">
                <a:solidFill>
                  <a:srgbClr val="C9D1DA"/>
                </a:solidFill>
                <a:latin typeface="Arial" pitchFamily="34" charset="0"/>
                <a:ea typeface="Arial" pitchFamily="34" charset="-122"/>
                <a:cs typeface="Arial" pitchFamily="34" charset="-120"/>
              </a:rPr>
              <a:t>Need help with your online store? rahanaislam.com/contact</a:t>
            </a:r>
            <a:endParaRPr lang="en-US" sz="1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rahanaislam.com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cPanel Backup: 8 Easy Steps to Create a Full Backup &amp; Keep Your Website Safe (2026)</dc:title>
  <dc:subject>PptxGenJS Presentation</dc:subject>
  <dc:creator>Rahana Islam</dc:creator>
  <cp:lastModifiedBy>Rahana Islam</cp:lastModifiedBy>
  <cp:revision>1</cp:revision>
  <dcterms:created xsi:type="dcterms:W3CDTF">2026-10-20T01:05:42Z</dcterms:created>
  <dcterms:modified xsi:type="dcterms:W3CDTF">2026-10-20T01:05:42Z</dcterms:modified>
</cp:coreProperties>
</file>