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Item specifics are structured details about your item, shown in a table on the listing page and used by eBay’s search filters on the left side of results. When a buyer clicks Brand: Levi’s or Size: 32, only listings with those exact specifics stay visible.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Tip: Use the dropdown values eBay suggests whenever possible. Custom spellings such as “Navy Blu” may not match the buyer’s filter.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dozens or hundreds of listings with missing specifics:
Tip: Work category by category. Each category has different required specifics, so bulk updates are much cleaner when all selected listings share the same category.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 this with a smart pricing plan: check your margins with my eBay fee calculator before you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9728"/>
          </a:xfrm>
          <a:prstGeom prst="rect">
            <a:avLst/>
          </a:prstGeom>
          <a:solidFill>
            <a:srgbClr val="0F7A3B"/>
          </a:solidFill>
          <a:ln/>
        </p:spPr>
      </p:sp>
      <p:sp>
        <p:nvSpPr>
          <p:cNvPr id="3" name="Text 1"/>
          <p:cNvSpPr/>
          <p:nvPr/>
        </p:nvSpPr>
        <p:spPr>
          <a:xfrm>
            <a:off x="457200" y="6400800"/>
            <a:ext cx="7315200" cy="274320"/>
          </a:xfrm>
          <a:prstGeom prst="rect">
            <a:avLst/>
          </a:prstGeom>
          <a:noFill/>
          <a:ln/>
        </p:spPr>
        <p:txBody>
          <a:bodyPr wrap="square" rtlCol="0" anchor="ctr"/>
          <a:lstStyle/>
          <a:p>
            <a:pPr indent="0" marL="0">
              <a:buNone/>
            </a:pPr>
            <a:r>
              <a:rPr lang="en-US" sz="1000" dirty="0">
                <a:solidFill>
                  <a:srgbClr val="6B7785"/>
                </a:solidFill>
                <a:latin typeface="Arial" pitchFamily="34" charset="0"/>
                <a:ea typeface="Arial" pitchFamily="34" charset="-122"/>
                <a:cs typeface="Arial" pitchFamily="34" charset="-120"/>
              </a:rPr>
              <a:t>rahanaislam.com · Free guide by Rahana Islam</a:t>
            </a:r>
            <a:endParaRPr lang="en-US" sz="1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rahanaislam.com/ebay-item-specifics/"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1820"/>
        </a:solidFill>
      </p:bgPr>
    </p:bg>
    <p:spTree>
      <p:nvGrpSpPr>
        <p:cNvPr id="1" name=""/>
        <p:cNvGrpSpPr/>
        <p:nvPr/>
      </p:nvGrpSpPr>
      <p:grpSpPr>
        <a:xfrm>
          <a:off x="0" y="0"/>
          <a:ext cx="0" cy="0"/>
          <a:chOff x="0" y="0"/>
          <a:chExt cx="0" cy="0"/>
        </a:xfrm>
      </p:grpSpPr>
      <p:sp>
        <p:nvSpPr>
          <p:cNvPr id="2" name="Shape 0"/>
          <p:cNvSpPr/>
          <p:nvPr/>
        </p:nvSpPr>
        <p:spPr>
          <a:xfrm>
            <a:off x="8961120" y="-1371600"/>
            <a:ext cx="4572000" cy="4572000"/>
          </a:xfrm>
          <a:prstGeom prst="ellipse">
            <a:avLst/>
          </a:prstGeom>
          <a:solidFill>
            <a:srgbClr val="16A34A">
              <a:alpha val="15000"/>
            </a:srgbClr>
          </a:solidFill>
          <a:ln/>
        </p:spPr>
      </p:sp>
      <p:sp>
        <p:nvSpPr>
          <p:cNvPr id="3" name="Text 1"/>
          <p:cNvSpPr/>
          <p:nvPr/>
        </p:nvSpPr>
        <p:spPr>
          <a:xfrm>
            <a:off x="640080" y="1463040"/>
            <a:ext cx="7315200" cy="365760"/>
          </a:xfrm>
          <a:prstGeom prst="rect">
            <a:avLst/>
          </a:prstGeom>
          <a:noFill/>
          <a:ln/>
        </p:spPr>
        <p:txBody>
          <a:bodyPr wrap="square" rtlCol="0" anchor="ctr"/>
          <a:lstStyle/>
          <a:p>
            <a:pPr indent="0" marL="0">
              <a:buNone/>
            </a:pPr>
            <a:r>
              <a:rPr lang="en-US" sz="1400" b="1" dirty="0">
                <a:solidFill>
                  <a:srgbClr val="4ADE80"/>
                </a:solidFill>
                <a:latin typeface="Arial" pitchFamily="34" charset="0"/>
                <a:ea typeface="Arial" pitchFamily="34" charset="-122"/>
                <a:cs typeface="Arial" pitchFamily="34" charset="-120"/>
              </a:rPr>
              <a:t>FREE PRESENTATION</a:t>
            </a:r>
            <a:endParaRPr lang="en-US" sz="1400" dirty="0"/>
          </a:p>
        </p:txBody>
      </p:sp>
      <p:sp>
        <p:nvSpPr>
          <p:cNvPr id="4" name="Text 2"/>
          <p:cNvSpPr/>
          <p:nvPr/>
        </p:nvSpPr>
        <p:spPr>
          <a:xfrm>
            <a:off x="640080" y="1920240"/>
            <a:ext cx="9601200" cy="2011680"/>
          </a:xfrm>
          <a:prstGeom prst="rect">
            <a:avLst/>
          </a:prstGeom>
          <a:noFill/>
          <a:ln/>
        </p:spPr>
        <p:txBody>
          <a:bodyPr wrap="square" rtlCol="0" anchor="t"/>
          <a:lstStyle/>
          <a:p>
            <a:pPr indent="0" marL="0">
              <a:buNone/>
            </a:pPr>
            <a:r>
              <a:rPr lang="en-US" sz="4000" b="1" dirty="0">
                <a:solidFill>
                  <a:srgbClr val="FFFFFF"/>
                </a:solidFill>
                <a:latin typeface="Arial Black" pitchFamily="34" charset="0"/>
                <a:ea typeface="Arial Black" pitchFamily="34" charset="-122"/>
                <a:cs typeface="Arial Black" pitchFamily="34" charset="-120"/>
              </a:rPr>
              <a:t>eBay Item Specifics: What They Are &amp; How to Fix Missing Errors (2026)</a:t>
            </a:r>
            <a:endParaRPr lang="en-US" sz="4000" dirty="0"/>
          </a:p>
        </p:txBody>
      </p:sp>
      <p:sp>
        <p:nvSpPr>
          <p:cNvPr id="5" name="Shape 3"/>
          <p:cNvSpPr/>
          <p:nvPr/>
        </p:nvSpPr>
        <p:spPr>
          <a:xfrm>
            <a:off x="640080" y="4069080"/>
            <a:ext cx="1097280" cy="91440"/>
          </a:xfrm>
          <a:prstGeom prst="rect">
            <a:avLst/>
          </a:prstGeom>
          <a:solidFill>
            <a:srgbClr val="16A34A"/>
          </a:solidFill>
          <a:ln/>
        </p:spPr>
      </p:sp>
      <p:sp>
        <p:nvSpPr>
          <p:cNvPr id="6" name="Text 4"/>
          <p:cNvSpPr/>
          <p:nvPr/>
        </p:nvSpPr>
        <p:spPr>
          <a:xfrm>
            <a:off x="640080" y="4389120"/>
            <a:ext cx="10058400" cy="82296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Rahana Islam · Virtual Assistant &amp; E-commerce Specialist</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Full article: https://rahanaislam.com/ebay-item-specifics/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What you will learn</a:t>
            </a:r>
            <a:endParaRPr lang="en-US" sz="3000" dirty="0"/>
          </a:p>
        </p:txBody>
      </p:sp>
      <p:sp>
        <p:nvSpPr>
          <p:cNvPr id="3" name="Text 1"/>
          <p:cNvSpPr/>
          <p:nvPr/>
        </p:nvSpPr>
        <p:spPr>
          <a:xfrm>
            <a:off x="640080" y="1188720"/>
            <a:ext cx="10789920" cy="4937760"/>
          </a:xfrm>
          <a:prstGeom prst="rect">
            <a:avLst/>
          </a:prstGeom>
          <a:noFill/>
          <a:ln/>
        </p:spPr>
        <p:txBody>
          <a:bodyPr wrap="square" rtlCol="0" anchor="t"/>
          <a:lstStyle/>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What Are Item Specifics on eBay?</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Why Item Specifics Matter for Sales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Required vs Recommended vs Optional</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Fix Common Item Specifics Errors</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Fill In Item Specifics Correctly</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How to Update Item Specifics in Bulk</a:t>
            </a:r>
            <a:endParaRPr lang="en-US" sz="2000" dirty="0"/>
          </a:p>
          <a:p>
            <a:pPr marL="342900" indent="-342900">
              <a:spcAft>
                <a:spcPts val="800"/>
              </a:spcAft>
              <a:buSzPct val="100000"/>
              <a:buFont typeface="+mj-lt"/>
              <a:buAutoNum type="arabicPeriod" startAt="1"/>
            </a:pPr>
            <a:r>
              <a:rPr lang="en-US" sz="2000" dirty="0">
                <a:solidFill>
                  <a:srgbClr val="27313B"/>
                </a:solidFill>
                <a:latin typeface="Arial" pitchFamily="34" charset="0"/>
                <a:ea typeface="Arial" pitchFamily="34" charset="-122"/>
                <a:cs typeface="Arial" pitchFamily="34" charset="-120"/>
              </a:rPr>
              <a:t>Item Specifics Checklist Before You List</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Key takeaways</a:t>
            </a:r>
            <a:endParaRPr lang="en-US" sz="3000" dirty="0"/>
          </a:p>
        </p:txBody>
      </p:sp>
      <p:sp>
        <p:nvSpPr>
          <p:cNvPr id="3" name="Shape 1"/>
          <p:cNvSpPr/>
          <p:nvPr/>
        </p:nvSpPr>
        <p:spPr>
          <a:xfrm>
            <a:off x="457200" y="1143000"/>
            <a:ext cx="11247120" cy="5029200"/>
          </a:xfrm>
          <a:prstGeom prst="roundRect">
            <a:avLst>
              <a:gd name="adj" fmla="val 2727"/>
            </a:avLst>
          </a:prstGeom>
          <a:solidFill>
            <a:srgbClr val="E8F6EE"/>
          </a:solidFill>
          <a:ln/>
        </p:spPr>
      </p:sp>
      <p:sp>
        <p:nvSpPr>
          <p:cNvPr id="4" name="Text 2"/>
          <p:cNvSpPr/>
          <p:nvPr/>
        </p:nvSpPr>
        <p:spPr>
          <a:xfrm>
            <a:off x="731520" y="1325880"/>
            <a:ext cx="10789920" cy="4663440"/>
          </a:xfrm>
          <a:prstGeom prst="rect">
            <a:avLst/>
          </a:prstGeom>
          <a:noFill/>
          <a:ln/>
        </p:spPr>
        <p:txBody>
          <a:bodyPr wrap="square" rtlCol="0" anchor="t"/>
          <a:lstStyle/>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Item specifics are name and value pairs (Brand: Nike, Size: 10) that power eBay’s search filters.</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eBay marks some specifics as required; listings missing them can’t be published or revised until you add them.</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Filling in recommended specifics helps your items appear when buyers filter by brand, size, color and more.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Use “Unbranded” or “Does not apply” only when it is genuinely true.</a:t>
            </a:r>
            <a:endParaRPr lang="en-US" sz="1800" dirty="0"/>
          </a:p>
          <a:p>
            <a:pPr marL="342900" indent="-342900">
              <a:spcAft>
                <a:spcPts val="1000"/>
              </a:spcAft>
              <a:buSzPct val="100000"/>
              <a:buChar char="✔"/>
            </a:pPr>
            <a:r>
              <a:rPr lang="en-US" sz="1800" dirty="0">
                <a:solidFill>
                  <a:srgbClr val="27313B"/>
                </a:solidFill>
                <a:latin typeface="Arial" pitchFamily="34" charset="0"/>
                <a:ea typeface="Arial" pitchFamily="34" charset="-122"/>
                <a:cs typeface="Arial" pitchFamily="34" charset="-120"/>
              </a:rPr>
              <a:t>You can fix many listings at once with Seller Hub bulk edit or a Seller Hub Reports upload.</a:t>
            </a:r>
            <a:endParaRPr lang="en-US" sz="18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What Are Item Specifics on eBay?</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Brand: Levi’s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Size: 32</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Color: Blue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Type: Jeans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MPN: Does not apply</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Condition details: New with tags</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Why Item Specifics Matter for Sales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Search filters: buyers who filter results only see listings with matching specifics.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Search visibility: complete, accurate details help eBay match your listing to buyer searches.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Fewer returns: clear details reduce “not as described” returns, which protects your seller metrics.</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Off-eBay visibility: structured details help your items show up properly in external shopping results.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Required vs Recommended vs Optional</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Required: Always fill in with an accurate value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Recommended: Fill in as many as you honestly can</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Optional / custom: Add useful details buyers search for</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Fix Common Item Specifics Errors</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“Item specifics missing” / “Add [name] to this listing”: Open the listing, add the missing specific with a valid value, then submit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“Listing cannot be revised”: Add all required specifics first, then make your other edits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“Enter a valid value”: Choose a value from eBay’s dropdown list</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Specific not showing in filters: Replace custom text with the suggested value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Wrong category specifics: Move it to the correct category, then refill specifics</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Fill In Item Specifics Correctly</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Pick the most accurate category first, because each category has its own specifics.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Fill every required specific, then the recommended ones.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Use eBay’s dropdown values for brand, size, color and type.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Use “Unbranded” for genuinely unbranded items and “Does not apply” for MPN only when there is none.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Match the title and description: specifics must not contradict them.</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Add custom specifics for important details buyers search, such as model, era or material.</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How to Update Item Specifics in Bulk</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In Seller Hub → Listings → Active, filter or select the listings you want to fix.</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Use Edit → Edit selected (bulk edit) to add the same specific, such as Brand or Department, to many listings at once.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For larger catalogues, download your listings in Seller Hub Reports, fill in the item specifics columns in the CSV, and upload the file.</a:t>
            </a:r>
            <a:endParaRPr lang="en-US" sz="1900" dirty="0"/>
          </a:p>
          <a:p>
            <a:pPr marL="342900" indent="-342900">
              <a:spcAft>
                <a:spcPts val="900"/>
              </a:spcAft>
              <a:buSzPct val="100000"/>
              <a:buChar char="•"/>
            </a:pPr>
            <a:r>
              <a:rPr lang="en-US" sz="1900" dirty="0">
                <a:solidFill>
                  <a:srgbClr val="27313B"/>
                </a:solidFill>
                <a:latin typeface="Arial" pitchFamily="34" charset="0"/>
                <a:ea typeface="Arial" pitchFamily="34" charset="-122"/>
                <a:cs typeface="Arial" pitchFamily="34" charset="-120"/>
              </a:rPr>
              <a:t>Check the upload results for errors and fix any rejected rows.</a:t>
            </a:r>
            <a:endParaRPr lang="en-US" sz="19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365760"/>
            <a:ext cx="11247120" cy="822960"/>
          </a:xfrm>
          <a:prstGeom prst="rect">
            <a:avLst/>
          </a:prstGeom>
          <a:noFill/>
          <a:ln/>
        </p:spPr>
        <p:txBody>
          <a:bodyPr wrap="square" rtlCol="0" anchor="t"/>
          <a:lstStyle/>
          <a:p>
            <a:pPr indent="0" marL="0">
              <a:buNone/>
            </a:pPr>
            <a:r>
              <a:rPr lang="en-US" sz="2800" b="1" dirty="0">
                <a:solidFill>
                  <a:srgbClr val="101820"/>
                </a:solidFill>
                <a:latin typeface="Arial" pitchFamily="34" charset="0"/>
                <a:ea typeface="Arial" pitchFamily="34" charset="-122"/>
                <a:cs typeface="Arial" pitchFamily="34" charset="-120"/>
              </a:rPr>
              <a:t>Item Specifics Checklist Before You List</a:t>
            </a:r>
            <a:endParaRPr lang="en-US" sz="2800" dirty="0"/>
          </a:p>
        </p:txBody>
      </p:sp>
      <p:sp>
        <p:nvSpPr>
          <p:cNvPr id="3" name="Shape 1"/>
          <p:cNvSpPr/>
          <p:nvPr/>
        </p:nvSpPr>
        <p:spPr>
          <a:xfrm>
            <a:off x="457200" y="1188720"/>
            <a:ext cx="914400" cy="64008"/>
          </a:xfrm>
          <a:prstGeom prst="rect">
            <a:avLst/>
          </a:prstGeom>
          <a:solidFill>
            <a:srgbClr val="16A34A"/>
          </a:solidFill>
          <a:ln/>
        </p:spPr>
      </p:sp>
      <p:sp>
        <p:nvSpPr>
          <p:cNvPr id="4" name="Text 2"/>
          <p:cNvSpPr/>
          <p:nvPr/>
        </p:nvSpPr>
        <p:spPr>
          <a:xfrm>
            <a:off x="548640" y="1463040"/>
            <a:ext cx="11064240" cy="4754880"/>
          </a:xfrm>
          <a:prstGeom prst="rect">
            <a:avLst/>
          </a:prstGeom>
          <a:noFill/>
          <a:ln/>
        </p:spPr>
        <p:txBody>
          <a:bodyPr wrap="square" rtlCol="0" anchor="t"/>
          <a:lstStyle/>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Correct category selected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All required specifics filled</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Recommended specifics filled (brand, size, color, type, material, style)</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Values chosen from eBay’s suggestions</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No contradictions with the title, photos or description</a:t>
            </a:r>
            <a:endParaRPr lang="en-US" sz="1700" dirty="0"/>
          </a:p>
          <a:p>
            <a:pPr marL="342900" indent="-342900">
              <a:spcAft>
                <a:spcPts val="900"/>
              </a:spcAft>
              <a:buSzPct val="100000"/>
              <a:buChar char="•"/>
            </a:pPr>
            <a:r>
              <a:rPr lang="en-US" sz="1700" dirty="0">
                <a:solidFill>
                  <a:srgbClr val="27313B"/>
                </a:solidFill>
                <a:latin typeface="Arial" pitchFamily="34" charset="0"/>
                <a:ea typeface="Arial" pitchFamily="34" charset="-122"/>
                <a:cs typeface="Arial" pitchFamily="34" charset="-120"/>
              </a:rPr>
              <a:t>Condition and condition description accurate</a:t>
            </a:r>
            <a:endParaRPr lang="en-US" sz="17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365760"/>
            <a:ext cx="10972800" cy="640080"/>
          </a:xfrm>
          <a:prstGeom prst="rect">
            <a:avLst/>
          </a:prstGeom>
          <a:noFill/>
          <a:ln/>
        </p:spPr>
        <p:txBody>
          <a:bodyPr wrap="square" rtlCol="0" anchor="ctr"/>
          <a:lstStyle/>
          <a:p>
            <a:pPr indent="0" marL="0">
              <a:buNone/>
            </a:pPr>
            <a:r>
              <a:rPr lang="en-US" sz="3000" b="1" dirty="0">
                <a:solidFill>
                  <a:srgbClr val="101820"/>
                </a:solidFill>
                <a:latin typeface="Arial" pitchFamily="34" charset="0"/>
                <a:ea typeface="Arial" pitchFamily="34" charset="-122"/>
                <a:cs typeface="Arial" pitchFamily="34" charset="-120"/>
              </a:rPr>
              <a:t>Summary</a:t>
            </a:r>
            <a:endParaRPr lang="en-US" sz="3000" dirty="0"/>
          </a:p>
        </p:txBody>
      </p:sp>
      <p:sp>
        <p:nvSpPr>
          <p:cNvPr id="3" name="Text 1"/>
          <p:cNvSpPr/>
          <p:nvPr/>
        </p:nvSpPr>
        <p:spPr>
          <a:xfrm>
            <a:off x="548640" y="1280160"/>
            <a:ext cx="10972800" cy="4114800"/>
          </a:xfrm>
          <a:prstGeom prst="rect">
            <a:avLst/>
          </a:prstGeom>
          <a:noFill/>
          <a:ln/>
        </p:spPr>
        <p:txBody>
          <a:bodyPr wrap="square" rtlCol="0" anchor="t"/>
          <a:lstStyle/>
          <a:p>
            <a:pPr indent="0" marL="0">
              <a:buNone/>
            </a:pPr>
            <a:r>
              <a:rPr lang="en-US" sz="2000" dirty="0">
                <a:solidFill>
                  <a:srgbClr val="27313B"/>
                </a:solidFill>
                <a:latin typeface="Arial" pitchFamily="34" charset="0"/>
                <a:ea typeface="Arial" pitchFamily="34" charset="-122"/>
                <a:cs typeface="Arial" pitchFamily="34" charset="-120"/>
              </a:rPr>
              <a:t>Item specifics are one of the easiest wins on eBay. Fill every required specific, add the recommended ones, use eBay’s standard values and fix errors category by category. Your listings will show up in more filtered searches, pass eBay’s checks and get fewer returns.</a:t>
            </a:r>
            <a:endParaRPr lang="en-US" sz="2000" dirty="0"/>
          </a:p>
        </p:txBody>
      </p:sp>
      <p:sp>
        <p:nvSpPr>
          <p:cNvPr id="25" name="Slide Number Placeholder 0"/>
          <p:cNvSpPr>
            <a:spLocks noGrp="1"/>
          </p:cNvSpPr>
          <p:nvPr>
            <p:ph type="sldNum" sz="quarter" idx="4294967295"/>
          </p:nvPr>
        </p:nvSpPr>
        <p:spPr>
          <a:xfrm>
            <a:off x="11247120" y="640080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785"/>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01820"/>
        </a:solidFill>
      </p:bgPr>
    </p:bg>
    <p:spTree>
      <p:nvGrpSpPr>
        <p:cNvPr id="1" name=""/>
        <p:cNvGrpSpPr/>
        <p:nvPr/>
      </p:nvGrpSpPr>
      <p:grpSpPr>
        <a:xfrm>
          <a:off x="0" y="0"/>
          <a:ext cx="0" cy="0"/>
          <a:chOff x="0" y="0"/>
          <a:chExt cx="0" cy="0"/>
        </a:xfrm>
      </p:grpSpPr>
      <p:sp>
        <p:nvSpPr>
          <p:cNvPr id="2" name="Text 0"/>
          <p:cNvSpPr/>
          <p:nvPr/>
        </p:nvSpPr>
        <p:spPr>
          <a:xfrm>
            <a:off x="640080" y="1828800"/>
            <a:ext cx="10972800" cy="822960"/>
          </a:xfrm>
          <a:prstGeom prst="rect">
            <a:avLst/>
          </a:prstGeom>
          <a:noFill/>
          <a:ln/>
        </p:spPr>
        <p:txBody>
          <a:bodyPr wrap="square" rtlCol="0" anchor="ctr"/>
          <a:lstStyle/>
          <a:p>
            <a:pPr indent="0" marL="0">
              <a:buNone/>
            </a:pPr>
            <a:r>
              <a:rPr lang="en-US" sz="3600" b="1" dirty="0">
                <a:solidFill>
                  <a:srgbClr val="FFFFFF"/>
                </a:solidFill>
                <a:latin typeface="Arial Black" pitchFamily="34" charset="0"/>
                <a:ea typeface="Arial Black" pitchFamily="34" charset="-122"/>
                <a:cs typeface="Arial Black" pitchFamily="34" charset="-120"/>
              </a:rPr>
              <a:t>Want the full guide?</a:t>
            </a:r>
            <a:endParaRPr lang="en-US" sz="3600" dirty="0"/>
          </a:p>
        </p:txBody>
      </p:sp>
      <p:sp>
        <p:nvSpPr>
          <p:cNvPr id="3" name="Text 1">
            <a:hlinkClick r:id="rId1" tooltip=""/>
          </p:cNvPr>
          <p:cNvSpPr/>
          <p:nvPr/>
        </p:nvSpPr>
        <p:spPr>
          <a:xfrm>
            <a:off x="640080" y="2743200"/>
            <a:ext cx="10972800" cy="548640"/>
          </a:xfrm>
          <a:prstGeom prst="rect">
            <a:avLst/>
          </a:prstGeom>
          <a:noFill/>
          <a:ln/>
        </p:spPr>
        <p:txBody>
          <a:bodyPr wrap="square" rtlCol="0" anchor="ctr"/>
          <a:lstStyle/>
          <a:p>
            <a:pPr indent="0" marL="0">
              <a:buNone/>
            </a:pPr>
            <a:r>
              <a:rPr lang="en-US" sz="2200" u="sng" dirty="0">
                <a:solidFill>
                  <a:srgbClr val="4ADE80"/>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https://rahanaislam.com/ebay-item-specifics/</a:t>
            </a:r>
            <a:endParaRPr lang="en-US" sz="2200" dirty="0"/>
          </a:p>
        </p:txBody>
      </p:sp>
      <p:sp>
        <p:nvSpPr>
          <p:cNvPr id="4" name="Text 2"/>
          <p:cNvSpPr/>
          <p:nvPr/>
        </p:nvSpPr>
        <p:spPr>
          <a:xfrm>
            <a:off x="640080" y="3840480"/>
            <a:ext cx="10972800" cy="1097280"/>
          </a:xfrm>
          <a:prstGeom prst="rect">
            <a:avLst/>
          </a:prstGeom>
          <a:noFill/>
          <a:ln/>
        </p:spPr>
        <p:txBody>
          <a:bodyPr wrap="square" rtlCol="0" anchor="ctr"/>
          <a:lstStyle/>
          <a:p>
            <a:pPr indent="0" marL="0">
              <a:buNone/>
            </a:pPr>
            <a:r>
              <a:rPr lang="en-US" sz="1600" dirty="0">
                <a:solidFill>
                  <a:srgbClr val="C9D1DA"/>
                </a:solidFill>
                <a:latin typeface="Arial" pitchFamily="34" charset="0"/>
                <a:ea typeface="Arial" pitchFamily="34" charset="-122"/>
                <a:cs typeface="Arial" pitchFamily="34" charset="-120"/>
              </a:rPr>
              <a:t>Free to use for learning and teaching with credit to Rahana Islam (rahanaislam.com).</a:t>
            </a:r>
            <a:endParaRPr lang="en-US" sz="1600" dirty="0"/>
          </a:p>
          <a:p>
            <a:pPr indent="0" marL="0">
              <a:buNone/>
            </a:pPr>
            <a:r>
              <a:rPr lang="en-US" sz="1600" dirty="0">
                <a:solidFill>
                  <a:srgbClr val="C9D1DA"/>
                </a:solidFill>
                <a:latin typeface="Arial" pitchFamily="34" charset="0"/>
                <a:ea typeface="Arial" pitchFamily="34" charset="-122"/>
                <a:cs typeface="Arial" pitchFamily="34" charset="-120"/>
              </a:rPr>
              <a:t>Need help with your online store? rahanaislam.com/contact</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rahanaislam.com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eBay Item Specifics: What They Are &amp; How to Fix Missing Errors (2026)</dc:title>
  <dc:subject>PptxGenJS Presentation</dc:subject>
  <dc:creator>Rahana Islam</dc:creator>
  <cp:lastModifiedBy>Rahana Islam</cp:lastModifiedBy>
  <cp:revision>1</cp:revision>
  <dcterms:created xsi:type="dcterms:W3CDTF">2026-10-20T14:57:49Z</dcterms:created>
  <dcterms:modified xsi:type="dcterms:W3CDTF">2026-10-20T14:57:49Z</dcterms:modified>
</cp:coreProperties>
</file>