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buyers narrow results with filters like Brand, Size, Colour or Condition, eBay only shows listings that have those details filled in. A listing without the Brand specific can vanish the moment a buyer ticks a brand. Revise the listing, complete every item specific eBay suggests and check that the category matches the product. For a full walkthrough, see eBay item specifics.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your listing appears for its item number but is buried for keywords, it is a ranking problem. eBay says Best Match considers how well a listing matches the search, its popularity, price, listing quality and completeness, your terms such as returns and handling time, and your track record as a seller.
Tip: Avoid stuffing brand names or unrelated keywords into the title. eBay treats that as search manipulation, which can make the problem worse.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Contact eBay customer service if the listing is still missing after 24 hours, the item number search shows nothing in a private window and you have ruled out shipping location, item specifics and duplicates. Give them the item number and ask for a case reference so you can follow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F7A3B"/>
          </a:solidFill>
          <a:ln/>
        </p:spPr>
      </p:sp>
      <p:sp>
        <p:nvSpPr>
          <p:cNvPr id="3" name="Text 1"/>
          <p:cNvSpPr/>
          <p:nvPr/>
        </p:nvSpPr>
        <p:spPr>
          <a:xfrm>
            <a:off x="457200" y="6400800"/>
            <a:ext cx="7315200" cy="274320"/>
          </a:xfrm>
          <a:prstGeom prst="rect">
            <a:avLst/>
          </a:prstGeom>
          <a:noFill/>
          <a:ln/>
        </p:spPr>
        <p:txBody>
          <a:bodyPr wrap="square" rtlCol="0" anchor="ctr"/>
          <a:lstStyle/>
          <a:p>
            <a:pPr indent="0" marL="0">
              <a:buNone/>
            </a:pPr>
            <a:r>
              <a:rPr lang="en-US" sz="1000" dirty="0">
                <a:solidFill>
                  <a:srgbClr val="6B7785"/>
                </a:solidFill>
                <a:latin typeface="Arial" pitchFamily="34" charset="0"/>
                <a:ea typeface="Arial" pitchFamily="34" charset="-122"/>
                <a:cs typeface="Arial" pitchFamily="34" charset="-120"/>
              </a:rPr>
              <a:t>rahanaislam.com · Free guide by Rahana Islam</a:t>
            </a:r>
            <a:endParaRPr lang="en-US" sz="1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hyperlink" Target="https://rahanaislam.com/ebay-listing-not-showing-in-search/" TargetMode="External"/><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1820"/>
        </a:solidFill>
      </p:bgPr>
    </p:bg>
    <p:spTree>
      <p:nvGrpSpPr>
        <p:cNvPr id="1" name=""/>
        <p:cNvGrpSpPr/>
        <p:nvPr/>
      </p:nvGrpSpPr>
      <p:grpSpPr>
        <a:xfrm>
          <a:off x="0" y="0"/>
          <a:ext cx="0" cy="0"/>
          <a:chOff x="0" y="0"/>
          <a:chExt cx="0" cy="0"/>
        </a:xfrm>
      </p:grpSpPr>
      <p:sp>
        <p:nvSpPr>
          <p:cNvPr id="2" name="Shape 0"/>
          <p:cNvSpPr/>
          <p:nvPr/>
        </p:nvSpPr>
        <p:spPr>
          <a:xfrm>
            <a:off x="8961120" y="-1371600"/>
            <a:ext cx="4572000" cy="4572000"/>
          </a:xfrm>
          <a:prstGeom prst="ellipse">
            <a:avLst/>
          </a:prstGeom>
          <a:solidFill>
            <a:srgbClr val="16A34A">
              <a:alpha val="15000"/>
            </a:srgbClr>
          </a:solidFill>
          <a:ln/>
        </p:spPr>
      </p:sp>
      <p:sp>
        <p:nvSpPr>
          <p:cNvPr id="3" name="Text 1"/>
          <p:cNvSpPr/>
          <p:nvPr/>
        </p:nvSpPr>
        <p:spPr>
          <a:xfrm>
            <a:off x="640080" y="1463040"/>
            <a:ext cx="7315200" cy="365760"/>
          </a:xfrm>
          <a:prstGeom prst="rect">
            <a:avLst/>
          </a:prstGeom>
          <a:noFill/>
          <a:ln/>
        </p:spPr>
        <p:txBody>
          <a:bodyPr wrap="square" rtlCol="0" anchor="ctr"/>
          <a:lstStyle/>
          <a:p>
            <a:pPr indent="0" marL="0">
              <a:buNone/>
            </a:pPr>
            <a:r>
              <a:rPr lang="en-US" sz="1400" b="1" dirty="0">
                <a:solidFill>
                  <a:srgbClr val="4ADE80"/>
                </a:solidFill>
                <a:latin typeface="Arial" pitchFamily="34" charset="0"/>
                <a:ea typeface="Arial" pitchFamily="34" charset="-122"/>
                <a:cs typeface="Arial" pitchFamily="34" charset="-120"/>
              </a:rPr>
              <a:t>FREE PRESENTATION</a:t>
            </a:r>
            <a:endParaRPr lang="en-US" sz="1400" dirty="0"/>
          </a:p>
        </p:txBody>
      </p:sp>
      <p:sp>
        <p:nvSpPr>
          <p:cNvPr id="4" name="Text 2"/>
          <p:cNvSpPr/>
          <p:nvPr/>
        </p:nvSpPr>
        <p:spPr>
          <a:xfrm>
            <a:off x="640080" y="1920240"/>
            <a:ext cx="9601200" cy="2011680"/>
          </a:xfrm>
          <a:prstGeom prst="rect">
            <a:avLst/>
          </a:prstGeom>
          <a:noFill/>
          <a:ln/>
        </p:spPr>
        <p:txBody>
          <a:bodyPr wrap="square" rtlCol="0" anchor="t"/>
          <a:lstStyle/>
          <a:p>
            <a:pPr indent="0" marL="0">
              <a:buNone/>
            </a:pPr>
            <a:r>
              <a:rPr lang="en-US" sz="4000" b="1" dirty="0">
                <a:solidFill>
                  <a:srgbClr val="FFFFFF"/>
                </a:solidFill>
                <a:latin typeface="Arial Black" pitchFamily="34" charset="0"/>
                <a:ea typeface="Arial Black" pitchFamily="34" charset="-122"/>
                <a:cs typeface="Arial Black" pitchFamily="34" charset="-120"/>
              </a:rPr>
              <a:t>eBay Listing Not Showing in Search? Causes and Fixes (2026)</a:t>
            </a:r>
            <a:endParaRPr lang="en-US" sz="4000" dirty="0"/>
          </a:p>
        </p:txBody>
      </p:sp>
      <p:sp>
        <p:nvSpPr>
          <p:cNvPr id="5" name="Shape 3"/>
          <p:cNvSpPr/>
          <p:nvPr/>
        </p:nvSpPr>
        <p:spPr>
          <a:xfrm>
            <a:off x="640080" y="4069080"/>
            <a:ext cx="1097280" cy="91440"/>
          </a:xfrm>
          <a:prstGeom prst="rect">
            <a:avLst/>
          </a:prstGeom>
          <a:solidFill>
            <a:srgbClr val="16A34A"/>
          </a:solidFill>
          <a:ln/>
        </p:spPr>
      </p:sp>
      <p:sp>
        <p:nvSpPr>
          <p:cNvPr id="6" name="Text 4"/>
          <p:cNvSpPr/>
          <p:nvPr/>
        </p:nvSpPr>
        <p:spPr>
          <a:xfrm>
            <a:off x="640080" y="4389120"/>
            <a:ext cx="10058400" cy="82296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Rahana Islam · Virtual Assistant &amp; E-commerce Specialist</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Full article: https://rahanaislam.com/ebay-listing-not-showing-in-search/</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What you will learn</a:t>
            </a:r>
            <a:endParaRPr lang="en-US" sz="3000" dirty="0"/>
          </a:p>
        </p:txBody>
      </p:sp>
      <p:sp>
        <p:nvSpPr>
          <p:cNvPr id="3" name="Text 1"/>
          <p:cNvSpPr/>
          <p:nvPr/>
        </p:nvSpPr>
        <p:spPr>
          <a:xfrm>
            <a:off x="640080" y="1188720"/>
            <a:ext cx="10789920" cy="4937760"/>
          </a:xfrm>
          <a:prstGeom prst="rect">
            <a:avLst/>
          </a:prstGeom>
          <a:noFill/>
          <a:ln/>
        </p:spPr>
        <p:txBody>
          <a:bodyPr wrap="square" rtlCol="0" anchor="t"/>
          <a:lstStyle/>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First, Check Whether Your Listing Is Really Hidden</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Common Causes and How to Fix Them</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Fix Item Specifics and Category</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Improve Your Best Match Ranking</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Duplicate Listings, Time Away and Account Issues</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When to Contact eBay</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Key takeaways</a:t>
            </a:r>
            <a:endParaRPr lang="en-US" sz="3000" dirty="0"/>
          </a:p>
        </p:txBody>
      </p:sp>
      <p:sp>
        <p:nvSpPr>
          <p:cNvPr id="3" name="Shape 1"/>
          <p:cNvSpPr/>
          <p:nvPr/>
        </p:nvSpPr>
        <p:spPr>
          <a:xfrm>
            <a:off x="457200" y="1143000"/>
            <a:ext cx="11247120" cy="5029200"/>
          </a:xfrm>
          <a:prstGeom prst="roundRect">
            <a:avLst>
              <a:gd name="adj" fmla="val 2727"/>
            </a:avLst>
          </a:prstGeom>
          <a:solidFill>
            <a:srgbClr val="E8F6EE"/>
          </a:solidFill>
          <a:ln/>
        </p:spPr>
      </p:sp>
      <p:sp>
        <p:nvSpPr>
          <p:cNvPr id="4" name="Text 2"/>
          <p:cNvSpPr/>
          <p:nvPr/>
        </p:nvSpPr>
        <p:spPr>
          <a:xfrm>
            <a:off x="731520" y="1325880"/>
            <a:ext cx="10789920" cy="4663440"/>
          </a:xfrm>
          <a:prstGeom prst="rect">
            <a:avLst/>
          </a:prstGeom>
          <a:noFill/>
          <a:ln/>
        </p:spPr>
        <p:txBody>
          <a:bodyPr wrap="square" rtlCol="0" anchor="t"/>
          <a:lstStyle/>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New listings can take up to 24 hours to show in eBay search, and revised listings may need time to update too.</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Search for your item number while logged out first. If it appears, the listing is live and the problem is ranking, not visibility.</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Missing item specifics or the wrong category can hide your listing whenever buyers use search filters.</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Duplicate identical listings break eBay policy, and eBay may show only one of them in search.</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If a listing stays hidden after 24 hours, check Seller Hub messages for policy notices, then contact eBay.</a:t>
            </a:r>
            <a:endParaRPr lang="en-US" sz="18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First, Check Whether Your Listing Is Really Hidden</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Confirm the status in Seller Hub → Listings → Active. If it is under Unsold, Drafts or Scheduled, it is not live yet.</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Open a private (incognito) window so you search as a buyer, not as yourself.</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Search the item number in the eBay search bar. If the listing appears, it is in search, just not ranking high for your keywords.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Search your exact title and sort by Newly listed. If it appears, the issue is how it ranks under Best Match.</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Check where you are searching from. eBay shows buyers items that ship to their location, so test with a delivery location you ship to.</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Common Causes and How to Fix Them</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Listing is new or was just revised: Wait up to 24 hours before changing anything else</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You are searching from a location you do not ship to: Add that region to your shipping policy, or check excluded locations</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Missing item specifics: Fill in every required and recommended item specific</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Wrong category: Revise the listing into the most relevant category</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Weak title: Rewrite the title with the words buyers search for, within 80 characters</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Duplicate listings: End the duplicates and use one listing with quantity or variations</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Time Away or account restriction: Check Time Away settings and Seller Hub messages for notices</a:t>
            </a:r>
            <a:endParaRPr lang="en-US" sz="15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Fix Item Specifics and Category</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When buyers narrow results with filters like Brand, Size, Colour or Condition, eBay only shows listings that have those details filled in.</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Improve Your Best Match Ranking</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Use a clear title of up to 80 characters with brand, model, size and key features.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Add several sharp photos from different angles. eBay allows up to 24 for free.</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Offer competitive total pricing, including shipping.</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Offer returns and a short handling time.</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Ship on time with tracking to keep your seller level strong.</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Duplicate Listings, Time Away and Account Issues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Duplicate listings: eBay does not allow several identical fixed-price listings at the same time. Combine them into one listing with a quantity, or …</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Time Away: if you turned on Time Away in your account settings, it can affect how buyers see or buy your items. Turn it off when you are back.</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Restrictions and policy notices: check Seller Hub and your eBay messages. A policy issue can limit listing visibility until it is resolved.</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When to Contact eBay</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Contact eBay customer service if the listing is still missing after 24 hours, the item number search shows nothing in a private window and you have…</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Summary</a:t>
            </a:r>
            <a:endParaRPr lang="en-US" sz="3000" dirty="0"/>
          </a:p>
        </p:txBody>
      </p:sp>
      <p:sp>
        <p:nvSpPr>
          <p:cNvPr id="3" name="Text 1"/>
          <p:cNvSpPr/>
          <p:nvPr/>
        </p:nvSpPr>
        <p:spPr>
          <a:xfrm>
            <a:off x="548640" y="1280160"/>
            <a:ext cx="10972800" cy="4114800"/>
          </a:xfrm>
          <a:prstGeom prst="rect">
            <a:avLst/>
          </a:prstGeom>
          <a:noFill/>
          <a:ln/>
        </p:spPr>
        <p:txBody>
          <a:bodyPr wrap="square" rtlCol="0" anchor="t"/>
          <a:lstStyle/>
          <a:p>
            <a:pPr indent="0" marL="0">
              <a:buNone/>
            </a:pPr>
            <a:r>
              <a:rPr lang="en-US" sz="2000" dirty="0">
                <a:solidFill>
                  <a:srgbClr val="27313B"/>
                </a:solidFill>
                <a:latin typeface="Arial" pitchFamily="34" charset="0"/>
                <a:ea typeface="Arial" pitchFamily="34" charset="-122"/>
                <a:cs typeface="Arial" pitchFamily="34" charset="-120"/>
              </a:rPr>
              <a:t>When an eBay listing is not showing in search, start by checking the item number in a private window and giving new listings 24 hours. Then complete item specifics, check the category, remove duplicates and review your account messages. Most hidden listings come back once these basics are fixed.</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01820"/>
        </a:solidFill>
      </p:bgPr>
    </p:bg>
    <p:spTree>
      <p:nvGrpSpPr>
        <p:cNvPr id="1" name=""/>
        <p:cNvGrpSpPr/>
        <p:nvPr/>
      </p:nvGrpSpPr>
      <p:grpSpPr>
        <a:xfrm>
          <a:off x="0" y="0"/>
          <a:ext cx="0" cy="0"/>
          <a:chOff x="0" y="0"/>
          <a:chExt cx="0" cy="0"/>
        </a:xfrm>
      </p:grpSpPr>
      <p:sp>
        <p:nvSpPr>
          <p:cNvPr id="2" name="Text 0"/>
          <p:cNvSpPr/>
          <p:nvPr/>
        </p:nvSpPr>
        <p:spPr>
          <a:xfrm>
            <a:off x="640080" y="1828800"/>
            <a:ext cx="10972800" cy="822960"/>
          </a:xfrm>
          <a:prstGeom prst="rect">
            <a:avLst/>
          </a:prstGeom>
          <a:noFill/>
          <a:ln/>
        </p:spPr>
        <p:txBody>
          <a:bodyPr wrap="square" rtlCol="0" anchor="ctr"/>
          <a:lstStyle/>
          <a:p>
            <a:pPr indent="0" marL="0">
              <a:buNone/>
            </a:pPr>
            <a:r>
              <a:rPr lang="en-US" sz="3600" b="1" dirty="0">
                <a:solidFill>
                  <a:srgbClr val="FFFFFF"/>
                </a:solidFill>
                <a:latin typeface="Arial Black" pitchFamily="34" charset="0"/>
                <a:ea typeface="Arial Black" pitchFamily="34" charset="-122"/>
                <a:cs typeface="Arial Black" pitchFamily="34" charset="-120"/>
              </a:rPr>
              <a:t>Want the full guide?</a:t>
            </a:r>
            <a:endParaRPr lang="en-US" sz="3600" dirty="0"/>
          </a:p>
        </p:txBody>
      </p:sp>
      <p:sp>
        <p:nvSpPr>
          <p:cNvPr id="3" name="Text 1">
            <a:hlinkClick r:id="rId1" tooltip=""/>
          </p:cNvPr>
          <p:cNvSpPr/>
          <p:nvPr/>
        </p:nvSpPr>
        <p:spPr>
          <a:xfrm>
            <a:off x="640080" y="2743200"/>
            <a:ext cx="10972800" cy="548640"/>
          </a:xfrm>
          <a:prstGeom prst="rect">
            <a:avLst/>
          </a:prstGeom>
          <a:noFill/>
          <a:ln/>
        </p:spPr>
        <p:txBody>
          <a:bodyPr wrap="square" rtlCol="0" anchor="ctr"/>
          <a:lstStyle/>
          <a:p>
            <a:pPr indent="0" marL="0">
              <a:buNone/>
            </a:pPr>
            <a:r>
              <a:rPr lang="en-US" sz="2200" u="sng" dirty="0">
                <a:solidFill>
                  <a:srgbClr val="4ADE80"/>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https://rahanaislam.com/ebay-listing-not-showing-in-search/</a:t>
            </a:r>
            <a:endParaRPr lang="en-US" sz="2200" dirty="0"/>
          </a:p>
        </p:txBody>
      </p:sp>
      <p:sp>
        <p:nvSpPr>
          <p:cNvPr id="4" name="Text 2"/>
          <p:cNvSpPr/>
          <p:nvPr/>
        </p:nvSpPr>
        <p:spPr>
          <a:xfrm>
            <a:off x="640080" y="3840480"/>
            <a:ext cx="10972800" cy="109728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Free to use for learning and teaching with credit to Rahana Islam (rahanaislam.com).</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Need help with your online store? rahanaislam.com/contact</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rahanaislam.com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eBay Listing Not Showing in Search? Causes and Fixes (2026)</dc:title>
  <dc:subject>PptxGenJS Presentation</dc:subject>
  <dc:creator>Rahana Islam</dc:creator>
  <cp:lastModifiedBy>Rahana Islam</cp:lastModifiedBy>
  <cp:revision>1</cp:revision>
  <dcterms:created xsi:type="dcterms:W3CDTF">2026-10-27T11:36:40Z</dcterms:created>
  <dcterms:modified xsi:type="dcterms:W3CDTF">2026-10-27T11:36:40Z</dcterms:modified>
</cp:coreProperties>
</file>