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WordPress page is built from data in a MySQL (or MariaDB) database. When a visitor opens your site, WordPress uses the login details in wp-config.php to connect to that database. If the connection fails, WordPress stops and shows this error on every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fixes the error most of the time.
Tip: Copy and paste names instead of typing them. One missing underscore or a space inside the quotes is enough to cause this error.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cannot see the current database password in cPanel, so if you are not sure it is right, set a new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most cPanel hosting, DB_HOST is localhost. Some hosts use a separate database server with its own hostname or a port number (for example mysql.example.com or localhost:3306). If you recently moved hosts, check your new host’s documentation or ask support for the correct value.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the details are correct but tables are damaged, WordPress has a built-in repair tool.
You can also repair tables in cPanel → phpMyAdmin: select the database, tick all tables, and choose Repair table from the menu.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the database is badly damaged, restore the most recent working backup of the database from cPanel, your host’s backup tool or a backup plugin. Restore the database first; you usually do not need to restore files. After restoring, check that your latest posts and orders are there.
Tip: Set up automatic daily or weekly backups stored off the server, so a database problem never costs you more than a day of 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9728"/>
          </a:xfrm>
          <a:prstGeom prst="rect">
            <a:avLst/>
          </a:prstGeom>
          <a:solidFill>
            <a:srgbClr val="0F7A3B"/>
          </a:solidFill>
          <a:ln/>
        </p:spPr>
      </p:sp>
      <p:sp>
        <p:nvSpPr>
          <p:cNvPr id="3" name="Text 1"/>
          <p:cNvSpPr/>
          <p:nvPr/>
        </p:nvSpPr>
        <p:spPr>
          <a:xfrm>
            <a:off x="457200" y="6400800"/>
            <a:ext cx="7315200" cy="274320"/>
          </a:xfrm>
          <a:prstGeom prst="rect">
            <a:avLst/>
          </a:prstGeom>
          <a:noFill/>
          <a:ln/>
        </p:spPr>
        <p:txBody>
          <a:bodyPr wrap="square" rtlCol="0" anchor="ctr"/>
          <a:lstStyle/>
          <a:p>
            <a:pPr indent="0" marL="0">
              <a:buNone/>
            </a:pPr>
            <a:r>
              <a:rPr lang="en-US" sz="1000" dirty="0">
                <a:solidFill>
                  <a:srgbClr val="6B7785"/>
                </a:solidFill>
                <a:latin typeface="Arial" pitchFamily="34" charset="0"/>
                <a:ea typeface="Arial" pitchFamily="34" charset="-122"/>
                <a:cs typeface="Arial" pitchFamily="34" charset="-120"/>
              </a:rPr>
              <a:t>rahanaislam.com · Free guide by Rahana Islam</a:t>
            </a:r>
            <a:endParaRPr lang="en-US" sz="1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rahanaislam.com/error-establishing-a-database-connection/" TargetMode="External"/><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1820"/>
        </a:solidFill>
      </p:bgPr>
    </p:bg>
    <p:spTree>
      <p:nvGrpSpPr>
        <p:cNvPr id="1" name=""/>
        <p:cNvGrpSpPr/>
        <p:nvPr/>
      </p:nvGrpSpPr>
      <p:grpSpPr>
        <a:xfrm>
          <a:off x="0" y="0"/>
          <a:ext cx="0" cy="0"/>
          <a:chOff x="0" y="0"/>
          <a:chExt cx="0" cy="0"/>
        </a:xfrm>
      </p:grpSpPr>
      <p:sp>
        <p:nvSpPr>
          <p:cNvPr id="2" name="Shape 0"/>
          <p:cNvSpPr/>
          <p:nvPr/>
        </p:nvSpPr>
        <p:spPr>
          <a:xfrm>
            <a:off x="8961120" y="-1371600"/>
            <a:ext cx="4572000" cy="4572000"/>
          </a:xfrm>
          <a:prstGeom prst="ellipse">
            <a:avLst/>
          </a:prstGeom>
          <a:solidFill>
            <a:srgbClr val="16A34A">
              <a:alpha val="15000"/>
            </a:srgbClr>
          </a:solidFill>
          <a:ln/>
        </p:spPr>
      </p:sp>
      <p:sp>
        <p:nvSpPr>
          <p:cNvPr id="3" name="Text 1"/>
          <p:cNvSpPr/>
          <p:nvPr/>
        </p:nvSpPr>
        <p:spPr>
          <a:xfrm>
            <a:off x="640080" y="1463040"/>
            <a:ext cx="7315200" cy="365760"/>
          </a:xfrm>
          <a:prstGeom prst="rect">
            <a:avLst/>
          </a:prstGeom>
          <a:noFill/>
          <a:ln/>
        </p:spPr>
        <p:txBody>
          <a:bodyPr wrap="square" rtlCol="0" anchor="ctr"/>
          <a:lstStyle/>
          <a:p>
            <a:pPr indent="0" marL="0">
              <a:buNone/>
            </a:pPr>
            <a:r>
              <a:rPr lang="en-US" sz="1400" b="1" dirty="0">
                <a:solidFill>
                  <a:srgbClr val="4ADE80"/>
                </a:solidFill>
                <a:latin typeface="Arial" pitchFamily="34" charset="0"/>
                <a:ea typeface="Arial" pitchFamily="34" charset="-122"/>
                <a:cs typeface="Arial" pitchFamily="34" charset="-120"/>
              </a:rPr>
              <a:t>FREE PRESENTATION</a:t>
            </a:r>
            <a:endParaRPr lang="en-US" sz="1400" dirty="0"/>
          </a:p>
        </p:txBody>
      </p:sp>
      <p:sp>
        <p:nvSpPr>
          <p:cNvPr id="4" name="Text 2"/>
          <p:cNvSpPr/>
          <p:nvPr/>
        </p:nvSpPr>
        <p:spPr>
          <a:xfrm>
            <a:off x="640080" y="1920240"/>
            <a:ext cx="9601200" cy="2011680"/>
          </a:xfrm>
          <a:prstGeom prst="rect">
            <a:avLst/>
          </a:prstGeom>
          <a:noFill/>
          <a:ln/>
        </p:spPr>
        <p:txBody>
          <a:bodyPr wrap="square" rtlCol="0" anchor="t"/>
          <a:lstStyle/>
          <a:p>
            <a:pPr indent="0" marL="0">
              <a:buNone/>
            </a:pPr>
            <a:r>
              <a:rPr lang="en-US" sz="4000" b="1" dirty="0">
                <a:solidFill>
                  <a:srgbClr val="FFFFFF"/>
                </a:solidFill>
                <a:latin typeface="Arial Black" pitchFamily="34" charset="0"/>
                <a:ea typeface="Arial Black" pitchFamily="34" charset="-122"/>
                <a:cs typeface="Arial Black" pitchFamily="34" charset="-120"/>
              </a:rPr>
              <a:t>Error Establishing a Database Connection in WordPress: How to Fix It</a:t>
            </a:r>
            <a:endParaRPr lang="en-US" sz="4000" dirty="0"/>
          </a:p>
        </p:txBody>
      </p:sp>
      <p:sp>
        <p:nvSpPr>
          <p:cNvPr id="5" name="Shape 3"/>
          <p:cNvSpPr/>
          <p:nvPr/>
        </p:nvSpPr>
        <p:spPr>
          <a:xfrm>
            <a:off x="640080" y="4069080"/>
            <a:ext cx="1097280" cy="91440"/>
          </a:xfrm>
          <a:prstGeom prst="rect">
            <a:avLst/>
          </a:prstGeom>
          <a:solidFill>
            <a:srgbClr val="16A34A"/>
          </a:solidFill>
          <a:ln/>
        </p:spPr>
      </p:sp>
      <p:sp>
        <p:nvSpPr>
          <p:cNvPr id="6" name="Text 4"/>
          <p:cNvSpPr/>
          <p:nvPr/>
        </p:nvSpPr>
        <p:spPr>
          <a:xfrm>
            <a:off x="640080" y="4389120"/>
            <a:ext cx="10058400" cy="822960"/>
          </a:xfrm>
          <a:prstGeom prst="rect">
            <a:avLst/>
          </a:prstGeom>
          <a:noFill/>
          <a:ln/>
        </p:spPr>
        <p:txBody>
          <a:bodyPr wrap="square" rtlCol="0" anchor="ctr"/>
          <a:lstStyle/>
          <a:p>
            <a:pPr indent="0" marL="0">
              <a:buNone/>
            </a:pPr>
            <a:r>
              <a:rPr lang="en-US" sz="1600" dirty="0">
                <a:solidFill>
                  <a:srgbClr val="C9D1DA"/>
                </a:solidFill>
                <a:latin typeface="Arial" pitchFamily="34" charset="0"/>
                <a:ea typeface="Arial" pitchFamily="34" charset="-122"/>
                <a:cs typeface="Arial" pitchFamily="34" charset="-120"/>
              </a:rPr>
              <a:t>Rahana Islam · Virtual Assistant &amp; E-commerce Specialist</a:t>
            </a:r>
            <a:endParaRPr lang="en-US" sz="1600" dirty="0"/>
          </a:p>
          <a:p>
            <a:pPr indent="0" marL="0">
              <a:buNone/>
            </a:pPr>
            <a:r>
              <a:rPr lang="en-US" sz="1600" dirty="0">
                <a:solidFill>
                  <a:srgbClr val="C9D1DA"/>
                </a:solidFill>
                <a:latin typeface="Arial" pitchFamily="34" charset="0"/>
                <a:ea typeface="Arial" pitchFamily="34" charset="-122"/>
                <a:cs typeface="Arial" pitchFamily="34" charset="-120"/>
              </a:rPr>
              <a:t>Full article: https://rahanaislam.com/error-establishing-a-database-connection/</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What you will learn</a:t>
            </a:r>
            <a:endParaRPr lang="en-US" sz="3000" dirty="0"/>
          </a:p>
        </p:txBody>
      </p:sp>
      <p:sp>
        <p:nvSpPr>
          <p:cNvPr id="3" name="Text 1"/>
          <p:cNvSpPr/>
          <p:nvPr/>
        </p:nvSpPr>
        <p:spPr>
          <a:xfrm>
            <a:off x="640080" y="1188720"/>
            <a:ext cx="10789920" cy="4937760"/>
          </a:xfrm>
          <a:prstGeom prst="rect">
            <a:avLst/>
          </a:prstGeom>
          <a:noFill/>
          <a:ln/>
        </p:spPr>
        <p:txBody>
          <a:bodyPr wrap="square" rtlCol="0" anchor="t"/>
          <a:lstStyle/>
          <a:p>
            <a:pPr marL="342900" indent="-342900">
              <a:spcAft>
                <a:spcPts val="800"/>
              </a:spcAft>
              <a:buSzPct val="100000"/>
              <a:buFont typeface="+mj-lt"/>
              <a:buAutoNum type="arabicPeriod" startAt="1"/>
            </a:pPr>
            <a:r>
              <a:rPr lang="en-US" sz="1600" dirty="0">
                <a:solidFill>
                  <a:srgbClr val="27313B"/>
                </a:solidFill>
                <a:latin typeface="Arial" pitchFamily="34" charset="0"/>
                <a:ea typeface="Arial" pitchFamily="34" charset="-122"/>
                <a:cs typeface="Arial" pitchFamily="34" charset="-120"/>
              </a:rPr>
              <a:t>What Does “Error Establishing a Database Connection” Mean?</a:t>
            </a:r>
            <a:endParaRPr lang="en-US" sz="1600" dirty="0"/>
          </a:p>
          <a:p>
            <a:pPr marL="342900" indent="-342900">
              <a:spcAft>
                <a:spcPts val="800"/>
              </a:spcAft>
              <a:buSzPct val="100000"/>
              <a:buFont typeface="+mj-lt"/>
              <a:buAutoNum type="arabicPeriod" startAt="1"/>
            </a:pPr>
            <a:r>
              <a:rPr lang="en-US" sz="1600" dirty="0">
                <a:solidFill>
                  <a:srgbClr val="27313B"/>
                </a:solidFill>
                <a:latin typeface="Arial" pitchFamily="34" charset="0"/>
                <a:ea typeface="Arial" pitchFamily="34" charset="-122"/>
                <a:cs typeface="Arial" pitchFamily="34" charset="-120"/>
              </a:rPr>
              <a:t>Quick Checks Before You Change Anything</a:t>
            </a:r>
            <a:endParaRPr lang="en-US" sz="1600" dirty="0"/>
          </a:p>
          <a:p>
            <a:pPr marL="342900" indent="-342900">
              <a:spcAft>
                <a:spcPts val="800"/>
              </a:spcAft>
              <a:buSzPct val="100000"/>
              <a:buFont typeface="+mj-lt"/>
              <a:buAutoNum type="arabicPeriod" startAt="1"/>
            </a:pPr>
            <a:r>
              <a:rPr lang="en-US" sz="1600" dirty="0">
                <a:solidFill>
                  <a:srgbClr val="27313B"/>
                </a:solidFill>
                <a:latin typeface="Arial" pitchFamily="34" charset="0"/>
                <a:ea typeface="Arial" pitchFamily="34" charset="-122"/>
                <a:cs typeface="Arial" pitchFamily="34" charset="-120"/>
              </a:rPr>
              <a:t>Fix 1: Check the Database Details in wp-config.php</a:t>
            </a:r>
            <a:endParaRPr lang="en-US" sz="1600" dirty="0"/>
          </a:p>
          <a:p>
            <a:pPr marL="342900" indent="-342900">
              <a:spcAft>
                <a:spcPts val="800"/>
              </a:spcAft>
              <a:buSzPct val="100000"/>
              <a:buFont typeface="+mj-lt"/>
              <a:buAutoNum type="arabicPeriod" startAt="1"/>
            </a:pPr>
            <a:r>
              <a:rPr lang="en-US" sz="1600" dirty="0">
                <a:solidFill>
                  <a:srgbClr val="27313B"/>
                </a:solidFill>
                <a:latin typeface="Arial" pitchFamily="34" charset="0"/>
                <a:ea typeface="Arial" pitchFamily="34" charset="-122"/>
                <a:cs typeface="Arial" pitchFamily="34" charset="-120"/>
              </a:rPr>
              <a:t>Fix 2: Reset the Database User Password and Permissions</a:t>
            </a:r>
            <a:endParaRPr lang="en-US" sz="1600" dirty="0"/>
          </a:p>
          <a:p>
            <a:pPr marL="342900" indent="-342900">
              <a:spcAft>
                <a:spcPts val="800"/>
              </a:spcAft>
              <a:buSzPct val="100000"/>
              <a:buFont typeface="+mj-lt"/>
              <a:buAutoNum type="arabicPeriod" startAt="1"/>
            </a:pPr>
            <a:r>
              <a:rPr lang="en-US" sz="1600" dirty="0">
                <a:solidFill>
                  <a:srgbClr val="27313B"/>
                </a:solidFill>
                <a:latin typeface="Arial" pitchFamily="34" charset="0"/>
                <a:ea typeface="Arial" pitchFamily="34" charset="-122"/>
                <a:cs typeface="Arial" pitchFamily="34" charset="-120"/>
              </a:rPr>
              <a:t>Fix 3: Check the DB_HOST Value</a:t>
            </a:r>
            <a:endParaRPr lang="en-US" sz="1600" dirty="0"/>
          </a:p>
          <a:p>
            <a:pPr marL="342900" indent="-342900">
              <a:spcAft>
                <a:spcPts val="800"/>
              </a:spcAft>
              <a:buSzPct val="100000"/>
              <a:buFont typeface="+mj-lt"/>
              <a:buAutoNum type="arabicPeriod" startAt="1"/>
            </a:pPr>
            <a:r>
              <a:rPr lang="en-US" sz="1600" dirty="0">
                <a:solidFill>
                  <a:srgbClr val="27313B"/>
                </a:solidFill>
                <a:latin typeface="Arial" pitchFamily="34" charset="0"/>
                <a:ea typeface="Arial" pitchFamily="34" charset="-122"/>
                <a:cs typeface="Arial" pitchFamily="34" charset="-120"/>
              </a:rPr>
              <a:t>Fix 4: Repair the WordPress Database</a:t>
            </a:r>
            <a:endParaRPr lang="en-US" sz="1600" dirty="0"/>
          </a:p>
          <a:p>
            <a:pPr marL="342900" indent="-342900">
              <a:spcAft>
                <a:spcPts val="800"/>
              </a:spcAft>
              <a:buSzPct val="100000"/>
              <a:buFont typeface="+mj-lt"/>
              <a:buAutoNum type="arabicPeriod" startAt="1"/>
            </a:pPr>
            <a:r>
              <a:rPr lang="en-US" sz="1600" dirty="0">
                <a:solidFill>
                  <a:srgbClr val="27313B"/>
                </a:solidFill>
                <a:latin typeface="Arial" pitchFamily="34" charset="0"/>
                <a:ea typeface="Arial" pitchFamily="34" charset="-122"/>
                <a:cs typeface="Arial" pitchFamily="34" charset="-120"/>
              </a:rPr>
              <a:t>Fix 5: Rule Out Server Problems and Hacks</a:t>
            </a:r>
            <a:endParaRPr lang="en-US" sz="1600" dirty="0"/>
          </a:p>
          <a:p>
            <a:pPr marL="342900" indent="-342900">
              <a:spcAft>
                <a:spcPts val="800"/>
              </a:spcAft>
              <a:buSzPct val="100000"/>
              <a:buFont typeface="+mj-lt"/>
              <a:buAutoNum type="arabicPeriod" startAt="1"/>
            </a:pPr>
            <a:r>
              <a:rPr lang="en-US" sz="1600" dirty="0">
                <a:solidFill>
                  <a:srgbClr val="27313B"/>
                </a:solidFill>
                <a:latin typeface="Arial" pitchFamily="34" charset="0"/>
                <a:ea typeface="Arial" pitchFamily="34" charset="-122"/>
                <a:cs typeface="Arial" pitchFamily="34" charset="-120"/>
              </a:rPr>
              <a:t>Fix 6: Restore a Backup (Last Resort)</a:t>
            </a:r>
            <a:endParaRPr lang="en-US" sz="1600" dirty="0"/>
          </a:p>
          <a:p>
            <a:pPr marL="342900" indent="-342900">
              <a:spcAft>
                <a:spcPts val="800"/>
              </a:spcAft>
              <a:buSzPct val="100000"/>
              <a:buFont typeface="+mj-lt"/>
              <a:buAutoNum type="arabicPeriod" startAt="1"/>
            </a:pPr>
            <a:r>
              <a:rPr lang="en-US" sz="1600" dirty="0">
                <a:solidFill>
                  <a:srgbClr val="27313B"/>
                </a:solidFill>
                <a:latin typeface="Arial" pitchFamily="34" charset="0"/>
                <a:ea typeface="Arial" pitchFamily="34" charset="-122"/>
                <a:cs typeface="Arial" pitchFamily="34" charset="-120"/>
              </a:rPr>
              <a:t>How to Prevent This Error</a:t>
            </a:r>
            <a:endParaRPr lang="en-US" sz="16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Key takeaways</a:t>
            </a:r>
            <a:endParaRPr lang="en-US" sz="3000" dirty="0"/>
          </a:p>
        </p:txBody>
      </p:sp>
      <p:sp>
        <p:nvSpPr>
          <p:cNvPr id="3" name="Shape 1"/>
          <p:cNvSpPr/>
          <p:nvPr/>
        </p:nvSpPr>
        <p:spPr>
          <a:xfrm>
            <a:off x="457200" y="1143000"/>
            <a:ext cx="11247120" cy="5029200"/>
          </a:xfrm>
          <a:prstGeom prst="roundRect">
            <a:avLst>
              <a:gd name="adj" fmla="val 2727"/>
            </a:avLst>
          </a:prstGeom>
          <a:solidFill>
            <a:srgbClr val="E8F6EE"/>
          </a:solidFill>
          <a:ln/>
        </p:spPr>
      </p:sp>
      <p:sp>
        <p:nvSpPr>
          <p:cNvPr id="4" name="Text 2"/>
          <p:cNvSpPr/>
          <p:nvPr/>
        </p:nvSpPr>
        <p:spPr>
          <a:xfrm>
            <a:off x="731520" y="1325880"/>
            <a:ext cx="10789920" cy="4663440"/>
          </a:xfrm>
          <a:prstGeom prst="rect">
            <a:avLst/>
          </a:prstGeom>
          <a:noFill/>
          <a:ln/>
        </p:spPr>
        <p:txBody>
          <a:bodyPr wrap="square" rtlCol="0" anchor="t"/>
          <a:lstStyle/>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The error means WordPress cannot connect to its database. Your content is usually still there.</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The most common cause is wrong database details in wp-config.php, often after a migration or a password change.</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In cPanel, compare DB_NAME, DB_USER, DB_PASSWORD and DB_HOST with what is listed under MySQL Databases.</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If the details are right, repair the database with WP_ALLOW_REPAIR, then remove that line.</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If nothing works, the database server may be down or over quota: contact your host, then restore a backup if needed.</a:t>
            </a:r>
            <a:endParaRPr lang="en-US" sz="18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What Does “Error Establishing a Database Connection” Mean?</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Wrong database details in wp-config.php: Error appeared after moving the site, changing hosts or changing a password</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Database user lacks permission: Details look right, but the user is not assigned to the database</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Corrupted database tables: wp-admin says one or more database tables are unavailable</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Database server down or overloaded: Error comes and goes, or appears during traffic spikes</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Database over its quota, or the site was hacked: Host emails about limits, or unknown files appear</a:t>
            </a:r>
            <a:endParaRPr lang="en-US" sz="17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Quick Checks Before You Change Anything</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Check from another device or network. If the site loads elsewhere, the problem may be a cached error page.</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Open yourdomain.com/wp-admin. If it shows a different message, such as “One or more database tables are unavailable”, go straight to repairing the …</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Check your host’s status page or email. A server outage or maintenance window affects every site on it, and only the host can fix it.</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Take a backup of your files and database before editing anything. See how to back up your website in cPanel.</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Fix 1: Check the Database Details in wp-config.php</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In cPanel, open File Manager and go to your site’s folder (usually public_html).</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Right-click wp-config.php and choose Edit. Find these four lines:</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In another tab, open cPanel → MySQL Databases. Compare the database name and username exactly. On cPanel, both usually start with your cPanel usern…</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Fix any spelling difference in wp-config.php, keep the quote marks, and save.</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Reload your site.</a:t>
            </a:r>
            <a:endParaRPr lang="en-US" sz="17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Fix 2: Reset the Database User Password and Permissions</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In cPanel → MySQL Databases, scroll to Current Users and click Change Password next to your WordPress database user.</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Create a strong password and copy it.</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Paste it into the DB_PASSWORD line of wp-config.php and save.</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Under Privileged Users on the same page, check the user is listed next to your database. If not, use Add User to Database and tick ALL PRIVILEGES.</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Fix 3: Check the DB_HOST Value</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On most cPanel hosting, DB_HOST is localhost.</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Fix 4: Repair the WordPress Database</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Add this line to wp-config.php, just above the line that says “That’s all, stop editing!”:</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Visit yourdomain.com/wp-admin/maint/repair.php.</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Click Repair Database (or Repair and Optimize Database).</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Remove the line from wp-config.php when you are done. The repair page does not require a login, so anyone could use it while the line is there.</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Fix 5: Rule Out Server Problems and Hacks</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Server down or overloaded: if the error appears and disappears, the database server may be struggling. Ask your host whether MySQL was restarted or…</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Quota reached: some hosts suspend a database that exceeds its size limit. Check disk usage in cPanel and clean up old revisions, spam comments and …</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Possible hack: if wp-config.php changed without you touching it, or you see unknown files, scan the site and follow WordPress’s My site was hacked …</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Fix 6: Restore a Backup (Last Resort)</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If the database is badly damaged, restore the most recent working backup of the database from cPanel, your host’s backup tool or a backup plugin.</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Tip: Set up automatic daily or weekly backups stored off the server, so a database problem never costs you more than a day of work.</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How to Prevent This Error</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Update wp-config.php straight away whenever you change the database password.</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Keep regular off-site backups of the database.</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Remove unused plugins that add large database tables.</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Choose hosting with enough resources for your traffic.</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Keep WordPress, themes and plugins updated to reduce the risk of hacks.</a:t>
            </a:r>
            <a:endParaRPr lang="en-US" sz="17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Summary</a:t>
            </a:r>
            <a:endParaRPr lang="en-US" sz="3000" dirty="0"/>
          </a:p>
        </p:txBody>
      </p:sp>
      <p:sp>
        <p:nvSpPr>
          <p:cNvPr id="3" name="Text 1"/>
          <p:cNvSpPr/>
          <p:nvPr/>
        </p:nvSpPr>
        <p:spPr>
          <a:xfrm>
            <a:off x="548640" y="1280160"/>
            <a:ext cx="10972800" cy="4114800"/>
          </a:xfrm>
          <a:prstGeom prst="rect">
            <a:avLst/>
          </a:prstGeom>
          <a:noFill/>
          <a:ln/>
        </p:spPr>
        <p:txBody>
          <a:bodyPr wrap="square" rtlCol="0" anchor="t"/>
          <a:lstStyle/>
          <a:p>
            <a:pPr indent="0" marL="0">
              <a:buNone/>
            </a:pPr>
            <a:r>
              <a:rPr lang="en-US" sz="2000" dirty="0">
                <a:solidFill>
                  <a:srgbClr val="27313B"/>
                </a:solidFill>
                <a:latin typeface="Arial" pitchFamily="34" charset="0"/>
                <a:ea typeface="Arial" pitchFamily="34" charset="-122"/>
                <a:cs typeface="Arial" pitchFamily="34" charset="-120"/>
              </a:rPr>
              <a:t>“Error establishing a database connection” looks scary, but it usually comes down to four lines in wp-config.php. Check those details against cPanel first, reset the password if you are unsure, repair the database if tables are damaged and contact your host if the server is the problem. With regular backups, even the worst case is a quick restore.</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01820"/>
        </a:solidFill>
      </p:bgPr>
    </p:bg>
    <p:spTree>
      <p:nvGrpSpPr>
        <p:cNvPr id="1" name=""/>
        <p:cNvGrpSpPr/>
        <p:nvPr/>
      </p:nvGrpSpPr>
      <p:grpSpPr>
        <a:xfrm>
          <a:off x="0" y="0"/>
          <a:ext cx="0" cy="0"/>
          <a:chOff x="0" y="0"/>
          <a:chExt cx="0" cy="0"/>
        </a:xfrm>
      </p:grpSpPr>
      <p:sp>
        <p:nvSpPr>
          <p:cNvPr id="2" name="Text 0"/>
          <p:cNvSpPr/>
          <p:nvPr/>
        </p:nvSpPr>
        <p:spPr>
          <a:xfrm>
            <a:off x="640080" y="1828800"/>
            <a:ext cx="10972800" cy="822960"/>
          </a:xfrm>
          <a:prstGeom prst="rect">
            <a:avLst/>
          </a:prstGeom>
          <a:noFill/>
          <a:ln/>
        </p:spPr>
        <p:txBody>
          <a:bodyPr wrap="square" rtlCol="0" anchor="ctr"/>
          <a:lstStyle/>
          <a:p>
            <a:pPr indent="0" marL="0">
              <a:buNone/>
            </a:pPr>
            <a:r>
              <a:rPr lang="en-US" sz="3600" b="1" dirty="0">
                <a:solidFill>
                  <a:srgbClr val="FFFFFF"/>
                </a:solidFill>
                <a:latin typeface="Arial Black" pitchFamily="34" charset="0"/>
                <a:ea typeface="Arial Black" pitchFamily="34" charset="-122"/>
                <a:cs typeface="Arial Black" pitchFamily="34" charset="-120"/>
              </a:rPr>
              <a:t>Want the full guide?</a:t>
            </a:r>
            <a:endParaRPr lang="en-US" sz="3600" dirty="0"/>
          </a:p>
        </p:txBody>
      </p:sp>
      <p:sp>
        <p:nvSpPr>
          <p:cNvPr id="3" name="Text 1">
            <a:hlinkClick r:id="rId1" tooltip=""/>
          </p:cNvPr>
          <p:cNvSpPr/>
          <p:nvPr/>
        </p:nvSpPr>
        <p:spPr>
          <a:xfrm>
            <a:off x="640080" y="2743200"/>
            <a:ext cx="10972800" cy="548640"/>
          </a:xfrm>
          <a:prstGeom prst="rect">
            <a:avLst/>
          </a:prstGeom>
          <a:noFill/>
          <a:ln/>
        </p:spPr>
        <p:txBody>
          <a:bodyPr wrap="square" rtlCol="0" anchor="ctr"/>
          <a:lstStyle/>
          <a:p>
            <a:pPr indent="0" marL="0">
              <a:buNone/>
            </a:pPr>
            <a:r>
              <a:rPr lang="en-US" sz="2200" u="sng" dirty="0">
                <a:solidFill>
                  <a:srgbClr val="4ADE80"/>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https://rahanaislam.com/error-establishing-a-database-connection/</a:t>
            </a:r>
            <a:endParaRPr lang="en-US" sz="2200" dirty="0"/>
          </a:p>
        </p:txBody>
      </p:sp>
      <p:sp>
        <p:nvSpPr>
          <p:cNvPr id="4" name="Text 2"/>
          <p:cNvSpPr/>
          <p:nvPr/>
        </p:nvSpPr>
        <p:spPr>
          <a:xfrm>
            <a:off x="640080" y="3840480"/>
            <a:ext cx="10972800" cy="1097280"/>
          </a:xfrm>
          <a:prstGeom prst="rect">
            <a:avLst/>
          </a:prstGeom>
          <a:noFill/>
          <a:ln/>
        </p:spPr>
        <p:txBody>
          <a:bodyPr wrap="square" rtlCol="0" anchor="ctr"/>
          <a:lstStyle/>
          <a:p>
            <a:pPr indent="0" marL="0">
              <a:buNone/>
            </a:pPr>
            <a:r>
              <a:rPr lang="en-US" sz="1600" dirty="0">
                <a:solidFill>
                  <a:srgbClr val="C9D1DA"/>
                </a:solidFill>
                <a:latin typeface="Arial" pitchFamily="34" charset="0"/>
                <a:ea typeface="Arial" pitchFamily="34" charset="-122"/>
                <a:cs typeface="Arial" pitchFamily="34" charset="-120"/>
              </a:rPr>
              <a:t>Free to use for learning and teaching with credit to Rahana Islam (rahanaislam.com).</a:t>
            </a:r>
            <a:endParaRPr lang="en-US" sz="1600" dirty="0"/>
          </a:p>
          <a:p>
            <a:pPr indent="0" marL="0">
              <a:buNone/>
            </a:pPr>
            <a:r>
              <a:rPr lang="en-US" sz="1600" dirty="0">
                <a:solidFill>
                  <a:srgbClr val="C9D1DA"/>
                </a:solidFill>
                <a:latin typeface="Arial" pitchFamily="34" charset="0"/>
                <a:ea typeface="Arial" pitchFamily="34" charset="-122"/>
                <a:cs typeface="Arial" pitchFamily="34" charset="-120"/>
              </a:rPr>
              <a:t>Need help with your online store? rahanaislam.com/contact</a:t>
            </a:r>
            <a:endParaRPr lang="en-US" sz="1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rahanaislam.com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Error Establishing a Database Connection in WordPress: How to Fix It</dc:title>
  <dc:subject>PptxGenJS Presentation</dc:subject>
  <dc:creator>Rahana Islam</dc:creator>
  <cp:lastModifiedBy>Rahana Islam</cp:lastModifiedBy>
  <cp:revision>1</cp:revision>
  <dcterms:created xsi:type="dcterms:W3CDTF">2026-10-27T11:36:38Z</dcterms:created>
  <dcterms:modified xsi:type="dcterms:W3CDTF">2026-10-27T11:36:38Z</dcterms:modified>
</cp:coreProperties>
</file>