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notesMasterIdLst>
    <p:notesMasterId r:id="rId15"/>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Choose Sellerboard if your main question is “Am I actually making money?” It is the better tool for daily profit tracking, PPC costs, refunds and restock planning, and it is cheaper.
Choose InventoryLab if you buy products to resell (online arbitrage, retail arbitrage or wholesale) and send many FBA shipments. Its strength is listing, batching and labelling stock, while saving your buy cost for every unit.
If you do both, sourcing and shipping a lot and want detailed profit analytics, using both tools together is common and works well.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Sellerboard is a profit analytics tool for Amazon sellers. It connects to Seller Central and calculates your real profit after Amazon fees, refunds, advertising, shipping and cost of goods, by day, by product and by marketplace.
The main dashboard shows tiles for today, yesterday, month to date, a forecast for this month and last month. Each tile shows sales, orders and units, refunds, ad cost, estimated payout and net profit. Sellerboard also includes:
It works with all Amazon marketplaces, and Sellerboard also lists support for Walmart and Shopify.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InventoryLab is built for resellers who source products and send them to Amazon. You add products to a batch with their buy cost, list price and quantity, then create the FBA shipment, print labels and send the stock, all without working inside Seller Central.
Because every unit is saved with its buy cost, InventoryLab can produce accurate profit and loss reports by product, supplier or channel. The standalone plan also includes:
InventoryLab is now part of Threecolts, and it currently supports US Amazon sellers only.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Prices checked in October 2026 on the official websites. Always confirm the current price before you subscribe.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Sellerboard has four plans billed monthly: Standard $19, Professional $29, Business $39 and Enterprise $79 per month. Paying yearly lowers the cost (Standard works out at about $15 per month). Higher plans add more orders, users and features. There is a one-month free trial and no credit card is needed.
InventoryLab costs $69 per month, or about $58 per month on a yearly plan, with a 30-day free trial and unlimited users. Restocking Insights is an extra $25 per month. InventoryLab is also included in the Threecolts Seller 365 bundle (from $69 per month), which adds tools such as a repricer and reimbursement service.
For a small seller watching costs, Sellerboard is the cheaper start. For an active reseller sending shipments every week, InventoryLab usually pays for itself through time saved on listing and labelling.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a US sports retailer selling on Amazon, eBay and Whatnot, I used both tools side by side, together with Valence for audits:
You can see the screenshots and results in my multichannel case study and on my tools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9728"/>
          </a:xfrm>
          <a:prstGeom prst="rect">
            <a:avLst/>
          </a:prstGeom>
          <a:solidFill>
            <a:srgbClr val="0F7A3B"/>
          </a:solidFill>
          <a:ln/>
        </p:spPr>
      </p:sp>
      <p:sp>
        <p:nvSpPr>
          <p:cNvPr id="3" name="Text 1"/>
          <p:cNvSpPr/>
          <p:nvPr/>
        </p:nvSpPr>
        <p:spPr>
          <a:xfrm>
            <a:off x="457200" y="6400800"/>
            <a:ext cx="7315200" cy="274320"/>
          </a:xfrm>
          <a:prstGeom prst="rect">
            <a:avLst/>
          </a:prstGeom>
          <a:noFill/>
          <a:ln/>
        </p:spPr>
        <p:txBody>
          <a:bodyPr wrap="square" rtlCol="0" anchor="ctr"/>
          <a:lstStyle/>
          <a:p>
            <a:pPr indent="0" marL="0">
              <a:buNone/>
            </a:pPr>
            <a:r>
              <a:rPr lang="en-US" sz="1000" dirty="0">
                <a:solidFill>
                  <a:srgbClr val="6B7785"/>
                </a:solidFill>
                <a:latin typeface="Arial" pitchFamily="34" charset="0"/>
                <a:ea typeface="Arial" pitchFamily="34" charset="-122"/>
                <a:cs typeface="Arial" pitchFamily="34" charset="-120"/>
              </a:rPr>
              <a:t>rahanaislam.com · Free guide by Rahana Islam</a:t>
            </a:r>
            <a:endParaRPr lang="en-US" sz="10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1002</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hyperlink" Target="https://rahanaislam.com/sellerboard-vs-inventorylab/" TargetMode="External"/><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01820"/>
        </a:solidFill>
      </p:bgPr>
    </p:bg>
    <p:spTree>
      <p:nvGrpSpPr>
        <p:cNvPr id="1" name=""/>
        <p:cNvGrpSpPr/>
        <p:nvPr/>
      </p:nvGrpSpPr>
      <p:grpSpPr>
        <a:xfrm>
          <a:off x="0" y="0"/>
          <a:ext cx="0" cy="0"/>
          <a:chOff x="0" y="0"/>
          <a:chExt cx="0" cy="0"/>
        </a:xfrm>
      </p:grpSpPr>
      <p:sp>
        <p:nvSpPr>
          <p:cNvPr id="2" name="Shape 0"/>
          <p:cNvSpPr/>
          <p:nvPr/>
        </p:nvSpPr>
        <p:spPr>
          <a:xfrm>
            <a:off x="8961120" y="-1371600"/>
            <a:ext cx="4572000" cy="4572000"/>
          </a:xfrm>
          <a:prstGeom prst="ellipse">
            <a:avLst/>
          </a:prstGeom>
          <a:solidFill>
            <a:srgbClr val="16A34A">
              <a:alpha val="15000"/>
            </a:srgbClr>
          </a:solidFill>
          <a:ln/>
        </p:spPr>
      </p:sp>
      <p:sp>
        <p:nvSpPr>
          <p:cNvPr id="3" name="Text 1"/>
          <p:cNvSpPr/>
          <p:nvPr/>
        </p:nvSpPr>
        <p:spPr>
          <a:xfrm>
            <a:off x="640080" y="1463040"/>
            <a:ext cx="7315200" cy="365760"/>
          </a:xfrm>
          <a:prstGeom prst="rect">
            <a:avLst/>
          </a:prstGeom>
          <a:noFill/>
          <a:ln/>
        </p:spPr>
        <p:txBody>
          <a:bodyPr wrap="square" rtlCol="0" anchor="ctr"/>
          <a:lstStyle/>
          <a:p>
            <a:pPr indent="0" marL="0">
              <a:buNone/>
            </a:pPr>
            <a:r>
              <a:rPr lang="en-US" sz="1400" b="1" dirty="0">
                <a:solidFill>
                  <a:srgbClr val="4ADE80"/>
                </a:solidFill>
                <a:latin typeface="Arial" pitchFamily="34" charset="0"/>
                <a:ea typeface="Arial" pitchFamily="34" charset="-122"/>
                <a:cs typeface="Arial" pitchFamily="34" charset="-120"/>
              </a:rPr>
              <a:t>FREE PRESENTATION</a:t>
            </a:r>
            <a:endParaRPr lang="en-US" sz="1400" dirty="0"/>
          </a:p>
        </p:txBody>
      </p:sp>
      <p:sp>
        <p:nvSpPr>
          <p:cNvPr id="4" name="Text 2"/>
          <p:cNvSpPr/>
          <p:nvPr/>
        </p:nvSpPr>
        <p:spPr>
          <a:xfrm>
            <a:off x="640080" y="1920240"/>
            <a:ext cx="9601200" cy="2011680"/>
          </a:xfrm>
          <a:prstGeom prst="rect">
            <a:avLst/>
          </a:prstGeom>
          <a:noFill/>
          <a:ln/>
        </p:spPr>
        <p:txBody>
          <a:bodyPr wrap="square" rtlCol="0" anchor="t"/>
          <a:lstStyle/>
          <a:p>
            <a:pPr indent="0" marL="0">
              <a:buNone/>
            </a:pPr>
            <a:r>
              <a:rPr lang="en-US" sz="4000" b="1" dirty="0">
                <a:solidFill>
                  <a:srgbClr val="FFFFFF"/>
                </a:solidFill>
                <a:latin typeface="Arial Black" pitchFamily="34" charset="0"/>
                <a:ea typeface="Arial Black" pitchFamily="34" charset="-122"/>
                <a:cs typeface="Arial Black" pitchFamily="34" charset="-120"/>
              </a:rPr>
              <a:t>Sellerboard vs InventoryLab: Which Amazon Tool Do You Need?</a:t>
            </a:r>
            <a:endParaRPr lang="en-US" sz="4000" dirty="0"/>
          </a:p>
        </p:txBody>
      </p:sp>
      <p:sp>
        <p:nvSpPr>
          <p:cNvPr id="5" name="Shape 3"/>
          <p:cNvSpPr/>
          <p:nvPr/>
        </p:nvSpPr>
        <p:spPr>
          <a:xfrm>
            <a:off x="640080" y="4069080"/>
            <a:ext cx="1097280" cy="91440"/>
          </a:xfrm>
          <a:prstGeom prst="rect">
            <a:avLst/>
          </a:prstGeom>
          <a:solidFill>
            <a:srgbClr val="16A34A"/>
          </a:solidFill>
          <a:ln/>
        </p:spPr>
      </p:sp>
      <p:sp>
        <p:nvSpPr>
          <p:cNvPr id="6" name="Text 4"/>
          <p:cNvSpPr/>
          <p:nvPr/>
        </p:nvSpPr>
        <p:spPr>
          <a:xfrm>
            <a:off x="640080" y="4389120"/>
            <a:ext cx="10058400" cy="822960"/>
          </a:xfrm>
          <a:prstGeom prst="rect">
            <a:avLst/>
          </a:prstGeom>
          <a:noFill/>
          <a:ln/>
        </p:spPr>
        <p:txBody>
          <a:bodyPr wrap="square" rtlCol="0" anchor="ctr"/>
          <a:lstStyle/>
          <a:p>
            <a:pPr indent="0" marL="0">
              <a:buNone/>
            </a:pPr>
            <a:r>
              <a:rPr lang="en-US" sz="1600" dirty="0">
                <a:solidFill>
                  <a:srgbClr val="C9D1DA"/>
                </a:solidFill>
                <a:latin typeface="Arial" pitchFamily="34" charset="0"/>
                <a:ea typeface="Arial" pitchFamily="34" charset="-122"/>
                <a:cs typeface="Arial" pitchFamily="34" charset="-120"/>
              </a:rPr>
              <a:t>Rahana Islam · Virtual Assistant &amp; E-commerce Specialist</a:t>
            </a:r>
            <a:endParaRPr lang="en-US" sz="1600" dirty="0"/>
          </a:p>
          <a:p>
            <a:pPr indent="0" marL="0">
              <a:buNone/>
            </a:pPr>
            <a:r>
              <a:rPr lang="en-US" sz="1600" dirty="0">
                <a:solidFill>
                  <a:srgbClr val="C9D1DA"/>
                </a:solidFill>
                <a:latin typeface="Arial" pitchFamily="34" charset="0"/>
                <a:ea typeface="Arial" pitchFamily="34" charset="-122"/>
                <a:cs typeface="Arial" pitchFamily="34" charset="-120"/>
              </a:rPr>
              <a:t>Full article: https://rahanaislam.com/sellerboard-vs-inventorylab/</a:t>
            </a:r>
            <a:endParaRPr lang="en-US" sz="1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457200" y="365760"/>
            <a:ext cx="10972800" cy="640080"/>
          </a:xfrm>
          <a:prstGeom prst="rect">
            <a:avLst/>
          </a:prstGeom>
          <a:noFill/>
          <a:ln/>
        </p:spPr>
        <p:txBody>
          <a:bodyPr wrap="square" rtlCol="0" anchor="ctr"/>
          <a:lstStyle/>
          <a:p>
            <a:pPr indent="0" marL="0">
              <a:buNone/>
            </a:pPr>
            <a:r>
              <a:rPr lang="en-US" sz="3000" b="1" dirty="0">
                <a:solidFill>
                  <a:srgbClr val="101820"/>
                </a:solidFill>
                <a:latin typeface="Arial" pitchFamily="34" charset="0"/>
                <a:ea typeface="Arial" pitchFamily="34" charset="-122"/>
                <a:cs typeface="Arial" pitchFamily="34" charset="-120"/>
              </a:rPr>
              <a:t>What you will learn</a:t>
            </a:r>
            <a:endParaRPr lang="en-US" sz="3000" dirty="0"/>
          </a:p>
        </p:txBody>
      </p:sp>
      <p:sp>
        <p:nvSpPr>
          <p:cNvPr id="3" name="Text 1"/>
          <p:cNvSpPr/>
          <p:nvPr/>
        </p:nvSpPr>
        <p:spPr>
          <a:xfrm>
            <a:off x="640080" y="1188720"/>
            <a:ext cx="10789920" cy="4937760"/>
          </a:xfrm>
          <a:prstGeom prst="rect">
            <a:avLst/>
          </a:prstGeom>
          <a:noFill/>
          <a:ln/>
        </p:spPr>
        <p:txBody>
          <a:bodyPr wrap="square" rtlCol="0" anchor="t"/>
          <a:lstStyle/>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Quick Answer: Sellerboard or InventoryLab?</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What Is Sellerboard?</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What Is InventoryLab?</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Sellerboard vs InventoryLab: Side-by-Side Comparison</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Pricing Compared</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How I Use Both Tools for a Client</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Which One Should You Choose?</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Setup Tips That Save Hours</a:t>
            </a:r>
            <a:endParaRPr lang="en-US" sz="20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457200" y="365760"/>
            <a:ext cx="10972800" cy="640080"/>
          </a:xfrm>
          <a:prstGeom prst="rect">
            <a:avLst/>
          </a:prstGeom>
          <a:noFill/>
          <a:ln/>
        </p:spPr>
        <p:txBody>
          <a:bodyPr wrap="square" rtlCol="0" anchor="ctr"/>
          <a:lstStyle/>
          <a:p>
            <a:pPr indent="0" marL="0">
              <a:buNone/>
            </a:pPr>
            <a:r>
              <a:rPr lang="en-US" sz="3000" b="1" dirty="0">
                <a:solidFill>
                  <a:srgbClr val="101820"/>
                </a:solidFill>
                <a:latin typeface="Arial" pitchFamily="34" charset="0"/>
                <a:ea typeface="Arial" pitchFamily="34" charset="-122"/>
                <a:cs typeface="Arial" pitchFamily="34" charset="-120"/>
              </a:rPr>
              <a:t>Key takeaways</a:t>
            </a:r>
            <a:endParaRPr lang="en-US" sz="3000" dirty="0"/>
          </a:p>
        </p:txBody>
      </p:sp>
      <p:sp>
        <p:nvSpPr>
          <p:cNvPr id="3" name="Shape 1"/>
          <p:cNvSpPr/>
          <p:nvPr/>
        </p:nvSpPr>
        <p:spPr>
          <a:xfrm>
            <a:off x="457200" y="1143000"/>
            <a:ext cx="11247120" cy="5029200"/>
          </a:xfrm>
          <a:prstGeom prst="roundRect">
            <a:avLst>
              <a:gd name="adj" fmla="val 2727"/>
            </a:avLst>
          </a:prstGeom>
          <a:solidFill>
            <a:srgbClr val="E8F6EE"/>
          </a:solidFill>
          <a:ln/>
        </p:spPr>
      </p:sp>
      <p:sp>
        <p:nvSpPr>
          <p:cNvPr id="4" name="Text 2"/>
          <p:cNvSpPr/>
          <p:nvPr/>
        </p:nvSpPr>
        <p:spPr>
          <a:xfrm>
            <a:off x="731520" y="1325880"/>
            <a:ext cx="10789920" cy="4663440"/>
          </a:xfrm>
          <a:prstGeom prst="rect">
            <a:avLst/>
          </a:prstGeom>
          <a:noFill/>
          <a:ln/>
        </p:spPr>
        <p:txBody>
          <a:bodyPr wrap="square" rtlCol="0" anchor="t"/>
          <a:lstStyle/>
          <a:p>
            <a:pPr marL="342900" indent="-342900">
              <a:spcAft>
                <a:spcPts val="1000"/>
              </a:spcAft>
              <a:buSzPct val="100000"/>
              <a:buChar char="✔"/>
            </a:pPr>
            <a:r>
              <a:rPr lang="en-US" sz="1800" dirty="0">
                <a:solidFill>
                  <a:srgbClr val="27313B"/>
                </a:solidFill>
                <a:latin typeface="Arial" pitchFamily="34" charset="0"/>
                <a:ea typeface="Arial" pitchFamily="34" charset="-122"/>
                <a:cs typeface="Arial" pitchFamily="34" charset="-120"/>
              </a:rPr>
              <a:t>Sellerboard is a profit analytics tool: it shows your real Amazon profit after fees, refunds, ads and product costs.</a:t>
            </a:r>
            <a:endParaRPr lang="en-US" sz="1800" dirty="0"/>
          </a:p>
          <a:p>
            <a:pPr marL="342900" indent="-342900">
              <a:spcAft>
                <a:spcPts val="1000"/>
              </a:spcAft>
              <a:buSzPct val="100000"/>
              <a:buChar char="✔"/>
            </a:pPr>
            <a:r>
              <a:rPr lang="en-US" sz="1800" dirty="0">
                <a:solidFill>
                  <a:srgbClr val="27313B"/>
                </a:solidFill>
                <a:latin typeface="Arial" pitchFamily="34" charset="0"/>
                <a:ea typeface="Arial" pitchFamily="34" charset="-122"/>
                <a:cs typeface="Arial" pitchFamily="34" charset="-120"/>
              </a:rPr>
              <a:t>InventoryLab is a sourcing, listing and FBA shipment tool, with cost and profit reports built in.</a:t>
            </a:r>
            <a:endParaRPr lang="en-US" sz="1800" dirty="0"/>
          </a:p>
          <a:p>
            <a:pPr marL="342900" indent="-342900">
              <a:spcAft>
                <a:spcPts val="1000"/>
              </a:spcAft>
              <a:buSzPct val="100000"/>
              <a:buChar char="✔"/>
            </a:pPr>
            <a:r>
              <a:rPr lang="en-US" sz="1800" dirty="0">
                <a:solidFill>
                  <a:srgbClr val="27313B"/>
                </a:solidFill>
                <a:latin typeface="Arial" pitchFamily="34" charset="0"/>
                <a:ea typeface="Arial" pitchFamily="34" charset="-122"/>
                <a:cs typeface="Arial" pitchFamily="34" charset="-120"/>
              </a:rPr>
              <a:t>Sellerboard starts at $19/month and InventoryLab costs $69/month (both have free trials).</a:t>
            </a:r>
            <a:endParaRPr lang="en-US" sz="1800" dirty="0"/>
          </a:p>
          <a:p>
            <a:pPr marL="342900" indent="-342900">
              <a:spcAft>
                <a:spcPts val="1000"/>
              </a:spcAft>
              <a:buSzPct val="100000"/>
              <a:buChar char="✔"/>
            </a:pPr>
            <a:r>
              <a:rPr lang="en-US" sz="1800" dirty="0">
                <a:solidFill>
                  <a:srgbClr val="27313B"/>
                </a:solidFill>
                <a:latin typeface="Arial" pitchFamily="34" charset="0"/>
                <a:ea typeface="Arial" pitchFamily="34" charset="-122"/>
                <a:cs typeface="Arial" pitchFamily="34" charset="-120"/>
              </a:rPr>
              <a:t>Many FBA sellers use both: InventoryLab to get stock into Amazon, Sellerboard to track profit once it sells.</a:t>
            </a:r>
            <a:endParaRPr lang="en-US" sz="18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Quick Answer: Sellerboard or InventoryLab?</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Choose Sellerboard if your main question is “Am I actually making money?” It is the better tool for daily profit tracking, PPC costs, refunds and r…</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Choose InventoryLab if you buy products to resell (online arbitrage, retail arbitrage or wholesale) and send many FBA shipments.</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If you do both, sourcing and shipping a lot and want detailed profit analytics, using both tools together is common and works well.</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What Is Sellerboard?</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A P&amp;L view and product-level profit tables</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PPC analytics and optimisation</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Inventory management and restock suggestions</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Automated review requests (autoresponder)</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Listing change alerts</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Refunds for lost and damaged FBA inventory</a:t>
            </a:r>
            <a:endParaRPr lang="en-US" sz="17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What Is InventoryLab?</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FBA and FBM listing with a guided shipment workflow</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Scoutify mobile sourcing app with profit insights</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InventoryLab Accounting for bookkeeping and tax</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Local stock tracking and buy lists</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Sellerboard vs InventoryLab: Side-by-Side Comparison</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Main job: Sourcing, listing &amp; FBA shipments</a:t>
            </a:r>
            <a:endParaRPr lang="en-US" sz="1500" dirty="0"/>
          </a:p>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Best for: Online/retail arbitrage and wholesale resellers</a:t>
            </a:r>
            <a:endParaRPr lang="en-US" sz="1500" dirty="0"/>
          </a:p>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Listing &amp; FBA batches: Yes, core feature</a:t>
            </a:r>
            <a:endParaRPr lang="en-US" sz="1500" dirty="0"/>
          </a:p>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Profit tracking: Yes, based on saved buy costs</a:t>
            </a:r>
            <a:endParaRPr lang="en-US" sz="1500" dirty="0"/>
          </a:p>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PPC analytics: No</a:t>
            </a:r>
            <a:endParaRPr lang="en-US" sz="1500" dirty="0"/>
          </a:p>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Restock planning: Add-on ($25/month)</a:t>
            </a:r>
            <a:endParaRPr lang="en-US" sz="1500" dirty="0"/>
          </a:p>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Lost inventory reimbursements: Through Threecolts bundle</a:t>
            </a:r>
            <a:endParaRPr lang="en-US" sz="1500" dirty="0"/>
          </a:p>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Review requests: No (separate tool)</a:t>
            </a:r>
            <a:endParaRPr lang="en-US" sz="15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Pricing Compared</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Sellerboard has four plans billed monthly: Standard $19, Professional $29, Business $39 and Enterprise $79 per month.</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InventoryLab costs $69 per month, or about $58 per month on a yearly plan, with a 30-day free trial and unlimited users.</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For a small seller watching costs, Sellerboard is the cheaper start.</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How I Use Both Tools for a Client</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InventoryLab for incoming stock. New purchases were added to FBA batches with their buy cost, then shipped to Amazon warehouses with the right labels.</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Sellerboard for daily profit. Each morning I checked yesterday’s sales, refunds and net profit, and flagged products with falling margins or high r…</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Keeping costs in sync. Cost of goods and shipping costs had to be updated in Sellerboard too, otherwise profit numbers look better than reality.</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Valence for reimbursements. Lost and damaged inventory was followed up as cases, with more than $10,000 claimed in 12 months.</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Which One Should You Choose?</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You sell your own brand (private label): start with Sellerboard. You rarely need batch listing, but you need profit, PPC and restock data.</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You do online or retail arbitrage: start with InventoryLab. Listing and shipping speed matter most, and buy costs are captured automatically.</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You sell wholesale with many shipments: InventoryLab for shipments, plus Sellerboard if you want deeper daily analytics.</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You sell outside the US Amazon store: Sellerboard, because InventoryLab currently supports Amazon US only.</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You are short on time for either: a trained virtual assistant can run both tools for you, keep costs updated and send you a simple weekly report.</a:t>
            </a:r>
            <a:endParaRPr lang="en-US" sz="17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Setup Tips That Save Hours</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Enter cost of goods from day one. Both tools are only as accurate as your buy costs.</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Add shipping and prep costs. Inbound shipping to Amazon is easy to forget and quietly eats margin.</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Use the free trials together. Run both for a month and compare which reports you actually open.</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Give your VA a separate user. Both tools support extra users, so you never need to share your own login.</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Check reimbursements monthly. Lost and damaged FBA units add up quickly on busy accounts.</a:t>
            </a:r>
            <a:endParaRPr lang="en-US" sz="17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457200" y="365760"/>
            <a:ext cx="10972800" cy="640080"/>
          </a:xfrm>
          <a:prstGeom prst="rect">
            <a:avLst/>
          </a:prstGeom>
          <a:noFill/>
          <a:ln/>
        </p:spPr>
        <p:txBody>
          <a:bodyPr wrap="square" rtlCol="0" anchor="ctr"/>
          <a:lstStyle/>
          <a:p>
            <a:pPr indent="0" marL="0">
              <a:buNone/>
            </a:pPr>
            <a:r>
              <a:rPr lang="en-US" sz="3000" b="1" dirty="0">
                <a:solidFill>
                  <a:srgbClr val="101820"/>
                </a:solidFill>
                <a:latin typeface="Arial" pitchFamily="34" charset="0"/>
                <a:ea typeface="Arial" pitchFamily="34" charset="-122"/>
                <a:cs typeface="Arial" pitchFamily="34" charset="-120"/>
              </a:rPr>
              <a:t>Summary</a:t>
            </a:r>
            <a:endParaRPr lang="en-US" sz="3000" dirty="0"/>
          </a:p>
        </p:txBody>
      </p:sp>
      <p:sp>
        <p:nvSpPr>
          <p:cNvPr id="3" name="Text 1"/>
          <p:cNvSpPr/>
          <p:nvPr/>
        </p:nvSpPr>
        <p:spPr>
          <a:xfrm>
            <a:off x="548640" y="1280160"/>
            <a:ext cx="10972800" cy="4114800"/>
          </a:xfrm>
          <a:prstGeom prst="rect">
            <a:avLst/>
          </a:prstGeom>
          <a:noFill/>
          <a:ln/>
        </p:spPr>
        <p:txBody>
          <a:bodyPr wrap="square" rtlCol="0" anchor="t"/>
          <a:lstStyle/>
          <a:p>
            <a:pPr indent="0" marL="0">
              <a:buNone/>
            </a:pPr>
            <a:r>
              <a:rPr lang="en-US" sz="2000" dirty="0">
                <a:solidFill>
                  <a:srgbClr val="27313B"/>
                </a:solidFill>
                <a:latin typeface="Arial" pitchFamily="34" charset="0"/>
                <a:ea typeface="Arial" pitchFamily="34" charset="-122"/>
                <a:cs typeface="Arial" pitchFamily="34" charset="-120"/>
              </a:rPr>
              <a:t>In the Sellerboard vs InventoryLab question, think about the job first. If you need to know your true profit, start with Sellerboard. If you need to list and ship lots of inventory to Amazon, start with InventoryLab. Busy resellers often use both, and with the free trials you can test them side by side before you commit.</a:t>
            </a:r>
            <a:endParaRPr lang="en-US" sz="20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101820"/>
        </a:solidFill>
      </p:bgPr>
    </p:bg>
    <p:spTree>
      <p:nvGrpSpPr>
        <p:cNvPr id="1" name=""/>
        <p:cNvGrpSpPr/>
        <p:nvPr/>
      </p:nvGrpSpPr>
      <p:grpSpPr>
        <a:xfrm>
          <a:off x="0" y="0"/>
          <a:ext cx="0" cy="0"/>
          <a:chOff x="0" y="0"/>
          <a:chExt cx="0" cy="0"/>
        </a:xfrm>
      </p:grpSpPr>
      <p:sp>
        <p:nvSpPr>
          <p:cNvPr id="2" name="Text 0"/>
          <p:cNvSpPr/>
          <p:nvPr/>
        </p:nvSpPr>
        <p:spPr>
          <a:xfrm>
            <a:off x="640080" y="1828800"/>
            <a:ext cx="10972800" cy="822960"/>
          </a:xfrm>
          <a:prstGeom prst="rect">
            <a:avLst/>
          </a:prstGeom>
          <a:noFill/>
          <a:ln/>
        </p:spPr>
        <p:txBody>
          <a:bodyPr wrap="square" rtlCol="0" anchor="ctr"/>
          <a:lstStyle/>
          <a:p>
            <a:pPr indent="0" marL="0">
              <a:buNone/>
            </a:pPr>
            <a:r>
              <a:rPr lang="en-US" sz="3600" b="1" dirty="0">
                <a:solidFill>
                  <a:srgbClr val="FFFFFF"/>
                </a:solidFill>
                <a:latin typeface="Arial Black" pitchFamily="34" charset="0"/>
                <a:ea typeface="Arial Black" pitchFamily="34" charset="-122"/>
                <a:cs typeface="Arial Black" pitchFamily="34" charset="-120"/>
              </a:rPr>
              <a:t>Want the full guide?</a:t>
            </a:r>
            <a:endParaRPr lang="en-US" sz="3600" dirty="0"/>
          </a:p>
        </p:txBody>
      </p:sp>
      <p:sp>
        <p:nvSpPr>
          <p:cNvPr id="3" name="Text 1">
            <a:hlinkClick r:id="rId1" tooltip=""/>
          </p:cNvPr>
          <p:cNvSpPr/>
          <p:nvPr/>
        </p:nvSpPr>
        <p:spPr>
          <a:xfrm>
            <a:off x="640080" y="2743200"/>
            <a:ext cx="10972800" cy="548640"/>
          </a:xfrm>
          <a:prstGeom prst="rect">
            <a:avLst/>
          </a:prstGeom>
          <a:noFill/>
          <a:ln/>
        </p:spPr>
        <p:txBody>
          <a:bodyPr wrap="square" rtlCol="0" anchor="ctr"/>
          <a:lstStyle/>
          <a:p>
            <a:pPr indent="0" marL="0">
              <a:buNone/>
            </a:pPr>
            <a:r>
              <a:rPr lang="en-US" sz="2200" u="sng" dirty="0">
                <a:solidFill>
                  <a:srgbClr val="4ADE80"/>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https://rahanaislam.com/sellerboard-vs-inventorylab/</a:t>
            </a:r>
            <a:endParaRPr lang="en-US" sz="2200" dirty="0"/>
          </a:p>
        </p:txBody>
      </p:sp>
      <p:sp>
        <p:nvSpPr>
          <p:cNvPr id="4" name="Text 2"/>
          <p:cNvSpPr/>
          <p:nvPr/>
        </p:nvSpPr>
        <p:spPr>
          <a:xfrm>
            <a:off x="640080" y="3840480"/>
            <a:ext cx="10972800" cy="1097280"/>
          </a:xfrm>
          <a:prstGeom prst="rect">
            <a:avLst/>
          </a:prstGeom>
          <a:noFill/>
          <a:ln/>
        </p:spPr>
        <p:txBody>
          <a:bodyPr wrap="square" rtlCol="0" anchor="ctr"/>
          <a:lstStyle/>
          <a:p>
            <a:pPr indent="0" marL="0">
              <a:buNone/>
            </a:pPr>
            <a:r>
              <a:rPr lang="en-US" sz="1600" dirty="0">
                <a:solidFill>
                  <a:srgbClr val="C9D1DA"/>
                </a:solidFill>
                <a:latin typeface="Arial" pitchFamily="34" charset="0"/>
                <a:ea typeface="Arial" pitchFamily="34" charset="-122"/>
                <a:cs typeface="Arial" pitchFamily="34" charset="-120"/>
              </a:rPr>
              <a:t>Free to use for learning and teaching with credit to Rahana Islam (rahanaislam.com).</a:t>
            </a:r>
            <a:endParaRPr lang="en-US" sz="1600" dirty="0"/>
          </a:p>
          <a:p>
            <a:pPr indent="0" marL="0">
              <a:buNone/>
            </a:pPr>
            <a:r>
              <a:rPr lang="en-US" sz="1600" dirty="0">
                <a:solidFill>
                  <a:srgbClr val="C9D1DA"/>
                </a:solidFill>
                <a:latin typeface="Arial" pitchFamily="34" charset="0"/>
                <a:ea typeface="Arial" pitchFamily="34" charset="-122"/>
                <a:cs typeface="Arial" pitchFamily="34" charset="-120"/>
              </a:rPr>
              <a:t>Need help with your online store? rahanaislam.com/contact</a:t>
            </a:r>
            <a:endParaRPr lang="en-US" sz="16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13</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vector>
  </TitlesOfParts>
  <Company>rahanaislam.com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Sellerboard vs InventoryLab: Which Amazon Tool Do You Need?</dc:title>
  <dc:subject>PptxGenJS Presentation</dc:subject>
  <dc:creator>Rahana Islam</dc:creator>
  <cp:lastModifiedBy>Rahana Islam</cp:lastModifiedBy>
  <cp:revision>1</cp:revision>
  <dcterms:created xsi:type="dcterms:W3CDTF">2026-10-20T01:04:34Z</dcterms:created>
  <dcterms:modified xsi:type="dcterms:W3CDTF">2026-10-20T01:04:34Z</dcterms:modified>
</cp:coreProperties>
</file>