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notesMasterIdLst>
    <p:notesMasterId r:id="rId15"/>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notesMaster" Target="notesMasters/notesMaster1.xml"/><Relationship Id="rId16" Type="http://schemas.openxmlformats.org/officeDocument/2006/relationships/presProps" Target="presProps.xml"/><Relationship Id="rId17" Type="http://schemas.openxmlformats.org/officeDocument/2006/relationships/viewProps" Target="viewProps.xml"/><Relationship Id="rId18" Type="http://schemas.openxmlformats.org/officeDocument/2006/relationships/theme" Target="theme/theme1.xml"/><Relationship Id="rId19"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you sell collectibles, cards or one-of-a-kind items and enjoy hosting live shows, start with Whatnot. If you sell repeatable products with a visual “wow” moment and can post short videos often, start with TikTok Shop.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Fees are where most sellers start, and the two platforms charge on different amounts.
Say a buyer pays $50 for the item, $6 shipping and $4 tax ($60 total).
On a plain sale TikTok Shop is usually cheaper. Once you pay creators to promote your products, it can cost more than Whatnot. Run your own numbers with the free Whatnot fees calculator.
Tip: Fee rates change often on both platforms. Always confirm your current rate in Whatnot Seller Hub and TikTok Shop Seller Center before you price products.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Whatnot is live-first. You schedule a show, go live, and run quick auctions or fixed-price sales while viewers chat and bid. Auctions create urgency, which is why cards, mystery packs and collectibles do so well. A good show depends on your energy, a tight run sheet and fast item handling.
TikTok Shop is video-first. You link products to short videos, go LIVE when you have an audience, and list items in your shop showcase. One video can reach thousands of people who don’t follow you yet, but results are less predictable. Many sellers post several videos a day and test hooks to find what the algorithm picks up.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Tip: If your products need to be explained, collected or bid on, choose Whatnot. If a 15-second video can make someone want it, choose TikTok Shop.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 Whatnot, buyers open the app already looking for a category they collect. Your growth comes from showing up on a regular schedule, building followers and getting featured in category feeds. Buyers tend to return to the same sellers week after week.
On TikTok Shop, most buyers are not shopping when they open the app. They scroll, see a video and buy on impulse. Reach can be huge, but it rises and falls with each video, so steady posting matters more than any single LIVE.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C">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88952" cy="109728"/>
          </a:xfrm>
          <a:prstGeom prst="rect">
            <a:avLst/>
          </a:prstGeom>
          <a:solidFill>
            <a:srgbClr val="0F7A3B"/>
          </a:solidFill>
          <a:ln/>
        </p:spPr>
      </p:sp>
      <p:sp>
        <p:nvSpPr>
          <p:cNvPr id="3" name="Text 1"/>
          <p:cNvSpPr/>
          <p:nvPr/>
        </p:nvSpPr>
        <p:spPr>
          <a:xfrm>
            <a:off x="457200" y="6400800"/>
            <a:ext cx="7315200" cy="274320"/>
          </a:xfrm>
          <a:prstGeom prst="rect">
            <a:avLst/>
          </a:prstGeom>
          <a:noFill/>
          <a:ln/>
        </p:spPr>
        <p:txBody>
          <a:bodyPr wrap="square" rtlCol="0" anchor="ctr"/>
          <a:lstStyle/>
          <a:p>
            <a:pPr indent="0" marL="0">
              <a:buNone/>
            </a:pPr>
            <a:r>
              <a:rPr lang="en-US" sz="1000" dirty="0">
                <a:solidFill>
                  <a:srgbClr val="6B7785"/>
                </a:solidFill>
                <a:latin typeface="Arial" pitchFamily="34" charset="0"/>
                <a:ea typeface="Arial" pitchFamily="34" charset="-122"/>
                <a:cs typeface="Arial" pitchFamily="34" charset="-120"/>
              </a:rPr>
              <a:t>rahanaislam.com · Free guide by Rahana Islam</a:t>
            </a:r>
            <a:endParaRPr lang="en-US" sz="10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1002</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hyperlink" Target="https://rahanaislam.com/whatnot-vs-tiktok-shop/" TargetMode="External"/><Relationship Id="rId2" Type="http://schemas.openxmlformats.org/officeDocument/2006/relationships/slideLayout" Target="../slideLayouts/slideLayout1.xml"/><Relationship Id="rId3" Type="http://schemas.openxmlformats.org/officeDocument/2006/relationships/notesSlide" Target="../notesSlides/notesSlide13.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01820"/>
        </a:solidFill>
      </p:bgPr>
    </p:bg>
    <p:spTree>
      <p:nvGrpSpPr>
        <p:cNvPr id="1" name=""/>
        <p:cNvGrpSpPr/>
        <p:nvPr/>
      </p:nvGrpSpPr>
      <p:grpSpPr>
        <a:xfrm>
          <a:off x="0" y="0"/>
          <a:ext cx="0" cy="0"/>
          <a:chOff x="0" y="0"/>
          <a:chExt cx="0" cy="0"/>
        </a:xfrm>
      </p:grpSpPr>
      <p:sp>
        <p:nvSpPr>
          <p:cNvPr id="2" name="Shape 0"/>
          <p:cNvSpPr/>
          <p:nvPr/>
        </p:nvSpPr>
        <p:spPr>
          <a:xfrm>
            <a:off x="8961120" y="-1371600"/>
            <a:ext cx="4572000" cy="4572000"/>
          </a:xfrm>
          <a:prstGeom prst="ellipse">
            <a:avLst/>
          </a:prstGeom>
          <a:solidFill>
            <a:srgbClr val="16A34A">
              <a:alpha val="15000"/>
            </a:srgbClr>
          </a:solidFill>
          <a:ln/>
        </p:spPr>
      </p:sp>
      <p:sp>
        <p:nvSpPr>
          <p:cNvPr id="3" name="Text 1"/>
          <p:cNvSpPr/>
          <p:nvPr/>
        </p:nvSpPr>
        <p:spPr>
          <a:xfrm>
            <a:off x="640080" y="1463040"/>
            <a:ext cx="7315200" cy="365760"/>
          </a:xfrm>
          <a:prstGeom prst="rect">
            <a:avLst/>
          </a:prstGeom>
          <a:noFill/>
          <a:ln/>
        </p:spPr>
        <p:txBody>
          <a:bodyPr wrap="square" rtlCol="0" anchor="ctr"/>
          <a:lstStyle/>
          <a:p>
            <a:pPr indent="0" marL="0">
              <a:buNone/>
            </a:pPr>
            <a:r>
              <a:rPr lang="en-US" sz="1400" b="1" dirty="0">
                <a:solidFill>
                  <a:srgbClr val="4ADE80"/>
                </a:solidFill>
                <a:latin typeface="Arial" pitchFamily="34" charset="0"/>
                <a:ea typeface="Arial" pitchFamily="34" charset="-122"/>
                <a:cs typeface="Arial" pitchFamily="34" charset="-120"/>
              </a:rPr>
              <a:t>FREE PRESENTATION</a:t>
            </a:r>
            <a:endParaRPr lang="en-US" sz="1400" dirty="0"/>
          </a:p>
        </p:txBody>
      </p:sp>
      <p:sp>
        <p:nvSpPr>
          <p:cNvPr id="4" name="Text 2"/>
          <p:cNvSpPr/>
          <p:nvPr/>
        </p:nvSpPr>
        <p:spPr>
          <a:xfrm>
            <a:off x="640080" y="1920240"/>
            <a:ext cx="9601200" cy="2011680"/>
          </a:xfrm>
          <a:prstGeom prst="rect">
            <a:avLst/>
          </a:prstGeom>
          <a:noFill/>
          <a:ln/>
        </p:spPr>
        <p:txBody>
          <a:bodyPr wrap="square" rtlCol="0" anchor="t"/>
          <a:lstStyle/>
          <a:p>
            <a:pPr indent="0" marL="0">
              <a:buNone/>
            </a:pPr>
            <a:r>
              <a:rPr lang="en-US" sz="4000" b="1" dirty="0">
                <a:solidFill>
                  <a:srgbClr val="FFFFFF"/>
                </a:solidFill>
                <a:latin typeface="Arial Black" pitchFamily="34" charset="0"/>
                <a:ea typeface="Arial Black" pitchFamily="34" charset="-122"/>
                <a:cs typeface="Arial Black" pitchFamily="34" charset="-120"/>
              </a:rPr>
              <a:t>Whatnot vs TikTok Shop: Fees, Pros &amp; Which to Choose (2026)</a:t>
            </a:r>
            <a:endParaRPr lang="en-US" sz="4000" dirty="0"/>
          </a:p>
        </p:txBody>
      </p:sp>
      <p:sp>
        <p:nvSpPr>
          <p:cNvPr id="5" name="Shape 3"/>
          <p:cNvSpPr/>
          <p:nvPr/>
        </p:nvSpPr>
        <p:spPr>
          <a:xfrm>
            <a:off x="640080" y="4069080"/>
            <a:ext cx="1097280" cy="91440"/>
          </a:xfrm>
          <a:prstGeom prst="rect">
            <a:avLst/>
          </a:prstGeom>
          <a:solidFill>
            <a:srgbClr val="16A34A"/>
          </a:solidFill>
          <a:ln/>
        </p:spPr>
      </p:sp>
      <p:sp>
        <p:nvSpPr>
          <p:cNvPr id="6" name="Text 4"/>
          <p:cNvSpPr/>
          <p:nvPr/>
        </p:nvSpPr>
        <p:spPr>
          <a:xfrm>
            <a:off x="640080" y="4389120"/>
            <a:ext cx="10058400" cy="822960"/>
          </a:xfrm>
          <a:prstGeom prst="rect">
            <a:avLst/>
          </a:prstGeom>
          <a:noFill/>
          <a:ln/>
        </p:spPr>
        <p:txBody>
          <a:bodyPr wrap="square" rtlCol="0" anchor="ctr"/>
          <a:lstStyle/>
          <a:p>
            <a:pPr indent="0" marL="0">
              <a:buNone/>
            </a:pPr>
            <a:r>
              <a:rPr lang="en-US" sz="1600" dirty="0">
                <a:solidFill>
                  <a:srgbClr val="C9D1DA"/>
                </a:solidFill>
                <a:latin typeface="Arial" pitchFamily="34" charset="0"/>
                <a:ea typeface="Arial" pitchFamily="34" charset="-122"/>
                <a:cs typeface="Arial" pitchFamily="34" charset="-120"/>
              </a:rPr>
              <a:t>Rahana Islam · Virtual Assistant &amp; E-commerce Specialist</a:t>
            </a:r>
            <a:endParaRPr lang="en-US" sz="1600" dirty="0"/>
          </a:p>
          <a:p>
            <a:pPr indent="0" marL="0">
              <a:buNone/>
            </a:pPr>
            <a:r>
              <a:rPr lang="en-US" sz="1600" dirty="0">
                <a:solidFill>
                  <a:srgbClr val="C9D1DA"/>
                </a:solidFill>
                <a:latin typeface="Arial" pitchFamily="34" charset="0"/>
                <a:ea typeface="Arial" pitchFamily="34" charset="-122"/>
                <a:cs typeface="Arial" pitchFamily="34" charset="-120"/>
              </a:rPr>
              <a:t>Full article: https://rahanaislam.com/whatnot-vs-tiktok-shop/</a:t>
            </a:r>
            <a:endParaRPr lang="en-US" sz="16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457200" y="365760"/>
            <a:ext cx="10972800" cy="640080"/>
          </a:xfrm>
          <a:prstGeom prst="rect">
            <a:avLst/>
          </a:prstGeom>
          <a:noFill/>
          <a:ln/>
        </p:spPr>
        <p:txBody>
          <a:bodyPr wrap="square" rtlCol="0" anchor="ctr"/>
          <a:lstStyle/>
          <a:p>
            <a:pPr indent="0" marL="0">
              <a:buNone/>
            </a:pPr>
            <a:r>
              <a:rPr lang="en-US" sz="3000" b="1" dirty="0">
                <a:solidFill>
                  <a:srgbClr val="101820"/>
                </a:solidFill>
                <a:latin typeface="Arial" pitchFamily="34" charset="0"/>
                <a:ea typeface="Arial" pitchFamily="34" charset="-122"/>
                <a:cs typeface="Arial" pitchFamily="34" charset="-120"/>
              </a:rPr>
              <a:t>What you will learn</a:t>
            </a:r>
            <a:endParaRPr lang="en-US" sz="3000" dirty="0"/>
          </a:p>
        </p:txBody>
      </p:sp>
      <p:sp>
        <p:nvSpPr>
          <p:cNvPr id="3" name="Text 1"/>
          <p:cNvSpPr/>
          <p:nvPr/>
        </p:nvSpPr>
        <p:spPr>
          <a:xfrm>
            <a:off x="640080" y="1188720"/>
            <a:ext cx="10789920" cy="4937760"/>
          </a:xfrm>
          <a:prstGeom prst="rect">
            <a:avLst/>
          </a:prstGeom>
          <a:noFill/>
          <a:ln/>
        </p:spPr>
        <p:txBody>
          <a:bodyPr wrap="square" rtlCol="0" anchor="t"/>
          <a:lstStyle/>
          <a:p>
            <a:pPr marL="342900" indent="-342900">
              <a:spcAft>
                <a:spcPts val="800"/>
              </a:spcAft>
              <a:buSzPct val="100000"/>
              <a:buFont typeface="+mj-lt"/>
              <a:buAutoNum type="arabicPeriod" startAt="1"/>
            </a:pPr>
            <a:r>
              <a:rPr lang="en-US" sz="2000" dirty="0">
                <a:solidFill>
                  <a:srgbClr val="27313B"/>
                </a:solidFill>
                <a:latin typeface="Arial" pitchFamily="34" charset="0"/>
                <a:ea typeface="Arial" pitchFamily="34" charset="-122"/>
                <a:cs typeface="Arial" pitchFamily="34" charset="-120"/>
              </a:rPr>
              <a:t>Quick Answer: Whatnot vs TikTok Shop at a Glance</a:t>
            </a:r>
            <a:endParaRPr lang="en-US" sz="2000" dirty="0"/>
          </a:p>
          <a:p>
            <a:pPr marL="342900" indent="-342900">
              <a:spcAft>
                <a:spcPts val="800"/>
              </a:spcAft>
              <a:buSzPct val="100000"/>
              <a:buFont typeface="+mj-lt"/>
              <a:buAutoNum type="arabicPeriod" startAt="1"/>
            </a:pPr>
            <a:r>
              <a:rPr lang="en-US" sz="2000" dirty="0">
                <a:solidFill>
                  <a:srgbClr val="27313B"/>
                </a:solidFill>
                <a:latin typeface="Arial" pitchFamily="34" charset="0"/>
                <a:ea typeface="Arial" pitchFamily="34" charset="-122"/>
                <a:cs typeface="Arial" pitchFamily="34" charset="-120"/>
              </a:rPr>
              <a:t>Whatnot vs TikTok Shop Fees Compared</a:t>
            </a:r>
            <a:endParaRPr lang="en-US" sz="2000" dirty="0"/>
          </a:p>
          <a:p>
            <a:pPr marL="342900" indent="-342900">
              <a:spcAft>
                <a:spcPts val="800"/>
              </a:spcAft>
              <a:buSzPct val="100000"/>
              <a:buFont typeface="+mj-lt"/>
              <a:buAutoNum type="arabicPeriod" startAt="1"/>
            </a:pPr>
            <a:r>
              <a:rPr lang="en-US" sz="2000" dirty="0">
                <a:solidFill>
                  <a:srgbClr val="27313B"/>
                </a:solidFill>
                <a:latin typeface="Arial" pitchFamily="34" charset="0"/>
                <a:ea typeface="Arial" pitchFamily="34" charset="-122"/>
                <a:cs typeface="Arial" pitchFamily="34" charset="-120"/>
              </a:rPr>
              <a:t>How Selling Works: Live Auctions vs Short Videos</a:t>
            </a:r>
            <a:endParaRPr lang="en-US" sz="2000" dirty="0"/>
          </a:p>
          <a:p>
            <a:pPr marL="342900" indent="-342900">
              <a:spcAft>
                <a:spcPts val="800"/>
              </a:spcAft>
              <a:buSzPct val="100000"/>
              <a:buFont typeface="+mj-lt"/>
              <a:buAutoNum type="arabicPeriod" startAt="1"/>
            </a:pPr>
            <a:r>
              <a:rPr lang="en-US" sz="2000" dirty="0">
                <a:solidFill>
                  <a:srgbClr val="27313B"/>
                </a:solidFill>
                <a:latin typeface="Arial" pitchFamily="34" charset="0"/>
                <a:ea typeface="Arial" pitchFamily="34" charset="-122"/>
                <a:cs typeface="Arial" pitchFamily="34" charset="-120"/>
              </a:rPr>
              <a:t>Best Categories for Each Platform</a:t>
            </a:r>
            <a:endParaRPr lang="en-US" sz="2000" dirty="0"/>
          </a:p>
          <a:p>
            <a:pPr marL="342900" indent="-342900">
              <a:spcAft>
                <a:spcPts val="800"/>
              </a:spcAft>
              <a:buSzPct val="100000"/>
              <a:buFont typeface="+mj-lt"/>
              <a:buAutoNum type="arabicPeriod" startAt="1"/>
            </a:pPr>
            <a:r>
              <a:rPr lang="en-US" sz="2000" dirty="0">
                <a:solidFill>
                  <a:srgbClr val="27313B"/>
                </a:solidFill>
                <a:latin typeface="Arial" pitchFamily="34" charset="0"/>
                <a:ea typeface="Arial" pitchFamily="34" charset="-122"/>
                <a:cs typeface="Arial" pitchFamily="34" charset="-120"/>
              </a:rPr>
              <a:t>Audience and Discovery</a:t>
            </a:r>
            <a:endParaRPr lang="en-US" sz="2000" dirty="0"/>
          </a:p>
          <a:p>
            <a:pPr marL="342900" indent="-342900">
              <a:spcAft>
                <a:spcPts val="800"/>
              </a:spcAft>
              <a:buSzPct val="100000"/>
              <a:buFont typeface="+mj-lt"/>
              <a:buAutoNum type="arabicPeriod" startAt="1"/>
            </a:pPr>
            <a:r>
              <a:rPr lang="en-US" sz="2000" dirty="0">
                <a:solidFill>
                  <a:srgbClr val="27313B"/>
                </a:solidFill>
                <a:latin typeface="Arial" pitchFamily="34" charset="0"/>
                <a:ea typeface="Arial" pitchFamily="34" charset="-122"/>
                <a:cs typeface="Arial" pitchFamily="34" charset="-120"/>
              </a:rPr>
              <a:t>Shipping and Fulfillment</a:t>
            </a:r>
            <a:endParaRPr lang="en-US" sz="2000" dirty="0"/>
          </a:p>
          <a:p>
            <a:pPr marL="342900" indent="-342900">
              <a:spcAft>
                <a:spcPts val="800"/>
              </a:spcAft>
              <a:buSzPct val="100000"/>
              <a:buFont typeface="+mj-lt"/>
              <a:buAutoNum type="arabicPeriod" startAt="1"/>
            </a:pPr>
            <a:r>
              <a:rPr lang="en-US" sz="2000" dirty="0">
                <a:solidFill>
                  <a:srgbClr val="27313B"/>
                </a:solidFill>
                <a:latin typeface="Arial" pitchFamily="34" charset="0"/>
                <a:ea typeface="Arial" pitchFamily="34" charset="-122"/>
                <a:cs typeface="Arial" pitchFamily="34" charset="-120"/>
              </a:rPr>
              <a:t>Getting Started on Each Platform</a:t>
            </a:r>
            <a:endParaRPr lang="en-US" sz="2000" dirty="0"/>
          </a:p>
          <a:p>
            <a:pPr marL="342900" indent="-342900">
              <a:spcAft>
                <a:spcPts val="800"/>
              </a:spcAft>
              <a:buSzPct val="100000"/>
              <a:buFont typeface="+mj-lt"/>
              <a:buAutoNum type="arabicPeriod" startAt="1"/>
            </a:pPr>
            <a:r>
              <a:rPr lang="en-US" sz="2000" dirty="0">
                <a:solidFill>
                  <a:srgbClr val="27313B"/>
                </a:solidFill>
                <a:latin typeface="Arial" pitchFamily="34" charset="0"/>
                <a:ea typeface="Arial" pitchFamily="34" charset="-122"/>
                <a:cs typeface="Arial" pitchFamily="34" charset="-120"/>
              </a:rPr>
              <a:t>Which Should You Choose?</a:t>
            </a:r>
            <a:endParaRPr lang="en-US" sz="20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457200" y="365760"/>
            <a:ext cx="10972800" cy="640080"/>
          </a:xfrm>
          <a:prstGeom prst="rect">
            <a:avLst/>
          </a:prstGeom>
          <a:noFill/>
          <a:ln/>
        </p:spPr>
        <p:txBody>
          <a:bodyPr wrap="square" rtlCol="0" anchor="ctr"/>
          <a:lstStyle/>
          <a:p>
            <a:pPr indent="0" marL="0">
              <a:buNone/>
            </a:pPr>
            <a:r>
              <a:rPr lang="en-US" sz="3000" b="1" dirty="0">
                <a:solidFill>
                  <a:srgbClr val="101820"/>
                </a:solidFill>
                <a:latin typeface="Arial" pitchFamily="34" charset="0"/>
                <a:ea typeface="Arial" pitchFamily="34" charset="-122"/>
                <a:cs typeface="Arial" pitchFamily="34" charset="-120"/>
              </a:rPr>
              <a:t>Key takeaways</a:t>
            </a:r>
            <a:endParaRPr lang="en-US" sz="3000" dirty="0"/>
          </a:p>
        </p:txBody>
      </p:sp>
      <p:sp>
        <p:nvSpPr>
          <p:cNvPr id="3" name="Shape 1"/>
          <p:cNvSpPr/>
          <p:nvPr/>
        </p:nvSpPr>
        <p:spPr>
          <a:xfrm>
            <a:off x="457200" y="1143000"/>
            <a:ext cx="11247120" cy="5029200"/>
          </a:xfrm>
          <a:prstGeom prst="roundRect">
            <a:avLst>
              <a:gd name="adj" fmla="val 2727"/>
            </a:avLst>
          </a:prstGeom>
          <a:solidFill>
            <a:srgbClr val="E8F6EE"/>
          </a:solidFill>
          <a:ln/>
        </p:spPr>
      </p:sp>
      <p:sp>
        <p:nvSpPr>
          <p:cNvPr id="4" name="Text 2"/>
          <p:cNvSpPr/>
          <p:nvPr/>
        </p:nvSpPr>
        <p:spPr>
          <a:xfrm>
            <a:off x="731520" y="1325880"/>
            <a:ext cx="10789920" cy="4663440"/>
          </a:xfrm>
          <a:prstGeom prst="rect">
            <a:avLst/>
          </a:prstGeom>
          <a:noFill/>
          <a:ln/>
        </p:spPr>
        <p:txBody>
          <a:bodyPr wrap="square" rtlCol="0" anchor="t"/>
          <a:lstStyle/>
          <a:p>
            <a:pPr marL="342900" indent="-342900">
              <a:spcAft>
                <a:spcPts val="1000"/>
              </a:spcAft>
              <a:buSzPct val="100000"/>
              <a:buChar char="✔"/>
            </a:pPr>
            <a:r>
              <a:rPr lang="en-US" sz="1800" dirty="0">
                <a:solidFill>
                  <a:srgbClr val="27313B"/>
                </a:solidFill>
                <a:latin typeface="Arial" pitchFamily="34" charset="0"/>
                <a:ea typeface="Arial" pitchFamily="34" charset="-122"/>
                <a:cs typeface="Arial" pitchFamily="34" charset="-120"/>
              </a:rPr>
              <a:t>Whatnot charges 8% commission on the item price (dropping toward 3% at high sales volume) plus 2.9% + $0.30 payment processing on the total order.</a:t>
            </a:r>
            <a:endParaRPr lang="en-US" sz="1800" dirty="0"/>
          </a:p>
          <a:p>
            <a:pPr marL="342900" indent="-342900">
              <a:spcAft>
                <a:spcPts val="1000"/>
              </a:spcAft>
              <a:buSzPct val="100000"/>
              <a:buChar char="✔"/>
            </a:pPr>
            <a:r>
              <a:rPr lang="en-US" sz="1800" dirty="0">
                <a:solidFill>
                  <a:srgbClr val="27313B"/>
                </a:solidFill>
                <a:latin typeface="Arial" pitchFamily="34" charset="0"/>
                <a:ea typeface="Arial" pitchFamily="34" charset="-122"/>
                <a:cs typeface="Arial" pitchFamily="34" charset="-120"/>
              </a:rPr>
              <a:t>TikTok Shop’s standard US referral fee is about 6%, calculated on what the buyer pays minus tax. Affiliate creator commissions are optional and come on top.</a:t>
            </a:r>
            <a:endParaRPr lang="en-US" sz="1800" dirty="0"/>
          </a:p>
          <a:p>
            <a:pPr marL="342900" indent="-342900">
              <a:spcAft>
                <a:spcPts val="1000"/>
              </a:spcAft>
              <a:buSzPct val="100000"/>
              <a:buChar char="✔"/>
            </a:pPr>
            <a:r>
              <a:rPr lang="en-US" sz="1800" dirty="0">
                <a:solidFill>
                  <a:srgbClr val="27313B"/>
                </a:solidFill>
                <a:latin typeface="Arial" pitchFamily="34" charset="0"/>
                <a:ea typeface="Arial" pitchFamily="34" charset="-122"/>
                <a:cs typeface="Arial" pitchFamily="34" charset="-120"/>
              </a:rPr>
              <a:t>Whatnot suits live auctions, trading cards, sports cards, collectibles and vintage. TikTok Shop suits trend-driven products like beauty, fashion and home gadgets.</a:t>
            </a:r>
            <a:endParaRPr lang="en-US" sz="1800" dirty="0"/>
          </a:p>
          <a:p>
            <a:pPr marL="342900" indent="-342900">
              <a:spcAft>
                <a:spcPts val="1000"/>
              </a:spcAft>
              <a:buSzPct val="100000"/>
              <a:buChar char="✔"/>
            </a:pPr>
            <a:r>
              <a:rPr lang="en-US" sz="1800" dirty="0">
                <a:solidFill>
                  <a:srgbClr val="27313B"/>
                </a:solidFill>
                <a:latin typeface="Arial" pitchFamily="34" charset="0"/>
                <a:ea typeface="Arial" pitchFamily="34" charset="-122"/>
                <a:cs typeface="Arial" pitchFamily="34" charset="-120"/>
              </a:rPr>
              <a:t>On Whatnot buyers come looking for your category. On TikTok Shop you win by making videos that the algorithm pushes to new viewers.</a:t>
            </a:r>
            <a:endParaRPr lang="en-US" sz="1800" dirty="0"/>
          </a:p>
          <a:p>
            <a:pPr marL="342900" indent="-342900">
              <a:spcAft>
                <a:spcPts val="1000"/>
              </a:spcAft>
              <a:buSzPct val="100000"/>
              <a:buChar char="✔"/>
            </a:pPr>
            <a:r>
              <a:rPr lang="en-US" sz="1800" dirty="0">
                <a:solidFill>
                  <a:srgbClr val="27313B"/>
                </a:solidFill>
                <a:latin typeface="Arial" pitchFamily="34" charset="0"/>
                <a:ea typeface="Arial" pitchFamily="34" charset="-122"/>
                <a:cs typeface="Arial" pitchFamily="34" charset="-120"/>
              </a:rPr>
              <a:t>Many sellers use both: Whatnot for live auctions and TikTok Shop for short videos that bring in new buyers.</a:t>
            </a:r>
            <a:endParaRPr lang="en-US" sz="18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457200" y="365760"/>
            <a:ext cx="11247120" cy="822960"/>
          </a:xfrm>
          <a:prstGeom prst="rect">
            <a:avLst/>
          </a:prstGeom>
          <a:noFill/>
          <a:ln/>
        </p:spPr>
        <p:txBody>
          <a:bodyPr wrap="square" rtlCol="0" anchor="t"/>
          <a:lstStyle/>
          <a:p>
            <a:pPr indent="0" marL="0">
              <a:buNone/>
            </a:pPr>
            <a:r>
              <a:rPr lang="en-US" sz="2800" b="1" dirty="0">
                <a:solidFill>
                  <a:srgbClr val="101820"/>
                </a:solidFill>
                <a:latin typeface="Arial" pitchFamily="34" charset="0"/>
                <a:ea typeface="Arial" pitchFamily="34" charset="-122"/>
                <a:cs typeface="Arial" pitchFamily="34" charset="-120"/>
              </a:rPr>
              <a:t>Quick Answer: Whatnot vs TikTok Shop at a Glance</a:t>
            </a:r>
            <a:endParaRPr lang="en-US" sz="2800" dirty="0"/>
          </a:p>
        </p:txBody>
      </p:sp>
      <p:sp>
        <p:nvSpPr>
          <p:cNvPr id="3" name="Shape 1"/>
          <p:cNvSpPr/>
          <p:nvPr/>
        </p:nvSpPr>
        <p:spPr>
          <a:xfrm>
            <a:off x="457200" y="1188720"/>
            <a:ext cx="914400" cy="64008"/>
          </a:xfrm>
          <a:prstGeom prst="rect">
            <a:avLst/>
          </a:prstGeom>
          <a:solidFill>
            <a:srgbClr val="16A34A"/>
          </a:solidFill>
          <a:ln/>
        </p:spPr>
      </p:sp>
      <p:sp>
        <p:nvSpPr>
          <p:cNvPr id="4" name="Text 2"/>
          <p:cNvSpPr/>
          <p:nvPr/>
        </p:nvSpPr>
        <p:spPr>
          <a:xfrm>
            <a:off x="548640" y="1463040"/>
            <a:ext cx="11064240" cy="4754880"/>
          </a:xfrm>
          <a:prstGeom prst="rect">
            <a:avLst/>
          </a:prstGeom>
          <a:noFill/>
          <a:ln/>
        </p:spPr>
        <p:txBody>
          <a:bodyPr wrap="square" rtlCol="0" anchor="t"/>
          <a:lstStyle/>
          <a:p>
            <a:pPr marL="342900" indent="-342900">
              <a:spcAft>
                <a:spcPts val="900"/>
              </a:spcAft>
              <a:buSzPct val="100000"/>
              <a:buChar char="•"/>
            </a:pPr>
            <a:r>
              <a:rPr lang="en-US" sz="1500" dirty="0">
                <a:solidFill>
                  <a:srgbClr val="27313B"/>
                </a:solidFill>
                <a:latin typeface="Arial" pitchFamily="34" charset="0"/>
                <a:ea typeface="Arial" pitchFamily="34" charset="-122"/>
                <a:cs typeface="Arial" pitchFamily="34" charset="-120"/>
              </a:rPr>
              <a:t>Main selling style: Live auctions and live “buy it now” shows | Short videos, LIVE and a product showcase</a:t>
            </a:r>
            <a:endParaRPr lang="en-US" sz="1500" dirty="0"/>
          </a:p>
          <a:p>
            <a:pPr marL="342900" indent="-342900">
              <a:spcAft>
                <a:spcPts val="900"/>
              </a:spcAft>
              <a:buSzPct val="100000"/>
              <a:buChar char="•"/>
            </a:pPr>
            <a:r>
              <a:rPr lang="en-US" sz="1500" dirty="0">
                <a:solidFill>
                  <a:srgbClr val="27313B"/>
                </a:solidFill>
                <a:latin typeface="Arial" pitchFamily="34" charset="0"/>
                <a:ea typeface="Arial" pitchFamily="34" charset="-122"/>
                <a:cs typeface="Arial" pitchFamily="34" charset="-120"/>
              </a:rPr>
              <a:t>Platform fee: 8% commission on item price, lower tiers with volume | About 6% referral fee (5–6% by category)</a:t>
            </a:r>
            <a:endParaRPr lang="en-US" sz="1500" dirty="0"/>
          </a:p>
          <a:p>
            <a:pPr marL="342900" indent="-342900">
              <a:spcAft>
                <a:spcPts val="900"/>
              </a:spcAft>
              <a:buSzPct val="100000"/>
              <a:buChar char="•"/>
            </a:pPr>
            <a:r>
              <a:rPr lang="en-US" sz="1500" dirty="0">
                <a:solidFill>
                  <a:srgbClr val="27313B"/>
                </a:solidFill>
                <a:latin typeface="Arial" pitchFamily="34" charset="0"/>
                <a:ea typeface="Arial" pitchFamily="34" charset="-122"/>
                <a:cs typeface="Arial" pitchFamily="34" charset="-120"/>
              </a:rPr>
              <a:t>Payment processing: 2.9% of total order + $0.30 | No separate processing fee listed; covered by the referral fee</a:t>
            </a:r>
            <a:endParaRPr lang="en-US" sz="1500" dirty="0"/>
          </a:p>
          <a:p>
            <a:pPr marL="342900" indent="-342900">
              <a:spcAft>
                <a:spcPts val="900"/>
              </a:spcAft>
              <a:buSzPct val="100000"/>
              <a:buChar char="•"/>
            </a:pPr>
            <a:r>
              <a:rPr lang="en-US" sz="1500" dirty="0">
                <a:solidFill>
                  <a:srgbClr val="27313B"/>
                </a:solidFill>
                <a:latin typeface="Arial" pitchFamily="34" charset="0"/>
                <a:ea typeface="Arial" pitchFamily="34" charset="-122"/>
                <a:cs typeface="Arial" pitchFamily="34" charset="-120"/>
              </a:rPr>
              <a:t>Fee charged on: Item price only (commission) | Customer payment + platform discount − tax</a:t>
            </a:r>
            <a:endParaRPr lang="en-US" sz="1500" dirty="0"/>
          </a:p>
          <a:p>
            <a:pPr marL="342900" indent="-342900">
              <a:spcAft>
                <a:spcPts val="900"/>
              </a:spcAft>
              <a:buSzPct val="100000"/>
              <a:buChar char="•"/>
            </a:pPr>
            <a:r>
              <a:rPr lang="en-US" sz="1500" dirty="0">
                <a:solidFill>
                  <a:srgbClr val="27313B"/>
                </a:solidFill>
                <a:latin typeface="Arial" pitchFamily="34" charset="0"/>
                <a:ea typeface="Arial" pitchFamily="34" charset="-122"/>
                <a:cs typeface="Arial" pitchFamily="34" charset="-120"/>
              </a:rPr>
              <a:t>Best categories: Cards, collectibles, sneakers, vintage, comics, coins | Beauty, fashion, home, gadgets, trending products</a:t>
            </a:r>
            <a:endParaRPr lang="en-US" sz="1500" dirty="0"/>
          </a:p>
          <a:p>
            <a:pPr marL="342900" indent="-342900">
              <a:spcAft>
                <a:spcPts val="900"/>
              </a:spcAft>
              <a:buSzPct val="100000"/>
              <a:buChar char="•"/>
            </a:pPr>
            <a:r>
              <a:rPr lang="en-US" sz="1500" dirty="0">
                <a:solidFill>
                  <a:srgbClr val="27313B"/>
                </a:solidFill>
                <a:latin typeface="Arial" pitchFamily="34" charset="0"/>
                <a:ea typeface="Arial" pitchFamily="34" charset="-122"/>
                <a:cs typeface="Arial" pitchFamily="34" charset="-120"/>
              </a:rPr>
              <a:t>How buyers find you: Category feeds and followers who join live shows | The For You feed, search and creator videos</a:t>
            </a:r>
            <a:endParaRPr lang="en-US" sz="1500" dirty="0"/>
          </a:p>
          <a:p>
            <a:pPr marL="342900" indent="-342900">
              <a:spcAft>
                <a:spcPts val="900"/>
              </a:spcAft>
              <a:buSzPct val="100000"/>
              <a:buChar char="•"/>
            </a:pPr>
            <a:r>
              <a:rPr lang="en-US" sz="1500" dirty="0">
                <a:solidFill>
                  <a:srgbClr val="27313B"/>
                </a:solidFill>
                <a:latin typeface="Arial" pitchFamily="34" charset="0"/>
                <a:ea typeface="Arial" pitchFamily="34" charset="-122"/>
                <a:cs typeface="Arial" pitchFamily="34" charset="-120"/>
              </a:rPr>
              <a:t>Affiliates: Not central to selling | Creators can promote your products for a commission you set</a:t>
            </a:r>
            <a:endParaRPr lang="en-US" sz="15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457200" y="365760"/>
            <a:ext cx="11247120" cy="822960"/>
          </a:xfrm>
          <a:prstGeom prst="rect">
            <a:avLst/>
          </a:prstGeom>
          <a:noFill/>
          <a:ln/>
        </p:spPr>
        <p:txBody>
          <a:bodyPr wrap="square" rtlCol="0" anchor="t"/>
          <a:lstStyle/>
          <a:p>
            <a:pPr indent="0" marL="0">
              <a:buNone/>
            </a:pPr>
            <a:r>
              <a:rPr lang="en-US" sz="2800" b="1" dirty="0">
                <a:solidFill>
                  <a:srgbClr val="101820"/>
                </a:solidFill>
                <a:latin typeface="Arial" pitchFamily="34" charset="0"/>
                <a:ea typeface="Arial" pitchFamily="34" charset="-122"/>
                <a:cs typeface="Arial" pitchFamily="34" charset="-120"/>
              </a:rPr>
              <a:t>Whatnot vs TikTok Shop Fees Compared</a:t>
            </a:r>
            <a:endParaRPr lang="en-US" sz="2800" dirty="0"/>
          </a:p>
        </p:txBody>
      </p:sp>
      <p:sp>
        <p:nvSpPr>
          <p:cNvPr id="3" name="Shape 1"/>
          <p:cNvSpPr/>
          <p:nvPr/>
        </p:nvSpPr>
        <p:spPr>
          <a:xfrm>
            <a:off x="457200" y="1188720"/>
            <a:ext cx="914400" cy="64008"/>
          </a:xfrm>
          <a:prstGeom prst="rect">
            <a:avLst/>
          </a:prstGeom>
          <a:solidFill>
            <a:srgbClr val="16A34A"/>
          </a:solidFill>
          <a:ln/>
        </p:spPr>
      </p:sp>
      <p:sp>
        <p:nvSpPr>
          <p:cNvPr id="4" name="Text 2"/>
          <p:cNvSpPr/>
          <p:nvPr/>
        </p:nvSpPr>
        <p:spPr>
          <a:xfrm>
            <a:off x="548640" y="1463040"/>
            <a:ext cx="11064240" cy="4754880"/>
          </a:xfrm>
          <a:prstGeom prst="rect">
            <a:avLst/>
          </a:prstGeom>
          <a:noFill/>
          <a:ln/>
        </p:spPr>
        <p:txBody>
          <a:bodyPr wrap="square" rtlCol="0" anchor="t"/>
          <a:lstStyle/>
          <a:p>
            <a:pPr marL="342900" indent="-342900">
              <a:spcAft>
                <a:spcPts val="900"/>
              </a:spcAft>
              <a:buSzPct val="100000"/>
              <a:buChar char="•"/>
            </a:pPr>
            <a:r>
              <a:rPr lang="en-US" sz="1500" dirty="0">
                <a:solidFill>
                  <a:srgbClr val="27313B"/>
                </a:solidFill>
                <a:latin typeface="Arial" pitchFamily="34" charset="0"/>
                <a:ea typeface="Arial" pitchFamily="34" charset="-122"/>
                <a:cs typeface="Arial" pitchFamily="34" charset="-120"/>
              </a:rPr>
              <a:t>Commission: starts at 8% and is charged on the item’s sale price only, not shipping or tax.</a:t>
            </a:r>
            <a:endParaRPr lang="en-US" sz="1500" dirty="0"/>
          </a:p>
          <a:p>
            <a:pPr marL="342900" indent="-342900">
              <a:spcAft>
                <a:spcPts val="900"/>
              </a:spcAft>
              <a:buSzPct val="100000"/>
              <a:buChar char="•"/>
            </a:pPr>
            <a:r>
              <a:rPr lang="en-US" sz="1500" dirty="0">
                <a:solidFill>
                  <a:srgbClr val="27313B"/>
                </a:solidFill>
                <a:latin typeface="Arial" pitchFamily="34" charset="0"/>
                <a:ea typeface="Arial" pitchFamily="34" charset="-122"/>
                <a:cs typeface="Arial" pitchFamily="34" charset="-120"/>
              </a:rPr>
              <a:t>Volume tiers: sell $15K+ across all categories in a 4-week period to unlock a lower rate. Rates reset every 4 weeks based on your last period, and …</a:t>
            </a:r>
            <a:endParaRPr lang="en-US" sz="1500" dirty="0"/>
          </a:p>
          <a:p>
            <a:pPr marL="342900" indent="-342900">
              <a:spcAft>
                <a:spcPts val="900"/>
              </a:spcAft>
              <a:buSzPct val="100000"/>
              <a:buChar char="•"/>
            </a:pPr>
            <a:r>
              <a:rPr lang="en-US" sz="1500" dirty="0">
                <a:solidFill>
                  <a:srgbClr val="27313B"/>
                </a:solidFill>
                <a:latin typeface="Arial" pitchFamily="34" charset="0"/>
                <a:ea typeface="Arial" pitchFamily="34" charset="-122"/>
                <a:cs typeface="Arial" pitchFamily="34" charset="-120"/>
              </a:rPr>
              <a:t>Payment processing: 2.9% of the total order value plus $0.30 per order.</a:t>
            </a:r>
            <a:endParaRPr lang="en-US" sz="1500" dirty="0"/>
          </a:p>
          <a:p>
            <a:pPr marL="342900" indent="-342900">
              <a:spcAft>
                <a:spcPts val="900"/>
              </a:spcAft>
              <a:buSzPct val="100000"/>
              <a:buChar char="•"/>
            </a:pPr>
            <a:r>
              <a:rPr lang="en-US" sz="1500" dirty="0">
                <a:solidFill>
                  <a:srgbClr val="27313B"/>
                </a:solidFill>
                <a:latin typeface="Arial" pitchFamily="34" charset="0"/>
                <a:ea typeface="Arial" pitchFamily="34" charset="-122"/>
                <a:cs typeface="Arial" pitchFamily="34" charset="-120"/>
              </a:rPr>
              <a:t>High-value orders: since January 14, 2026, the part of a single order above $1,500 carries 0% commission in select categories. Processing is still …</a:t>
            </a:r>
            <a:endParaRPr lang="en-US" sz="1500" dirty="0"/>
          </a:p>
          <a:p>
            <a:pPr marL="342900" indent="-342900">
              <a:spcAft>
                <a:spcPts val="900"/>
              </a:spcAft>
              <a:buSzPct val="100000"/>
              <a:buChar char="•"/>
            </a:pPr>
            <a:r>
              <a:rPr lang="en-US" sz="1500" dirty="0">
                <a:solidFill>
                  <a:srgbClr val="27313B"/>
                </a:solidFill>
                <a:latin typeface="Arial" pitchFamily="34" charset="0"/>
                <a:ea typeface="Arial" pitchFamily="34" charset="-122"/>
                <a:cs typeface="Arial" pitchFamily="34" charset="-120"/>
              </a:rPr>
              <a:t>Referral fee: 6% per order for most US categories since April 1, 2024, with some categories at 5%.</a:t>
            </a:r>
            <a:endParaRPr lang="en-US" sz="1500" dirty="0"/>
          </a:p>
          <a:p>
            <a:pPr marL="342900" indent="-342900">
              <a:spcAft>
                <a:spcPts val="900"/>
              </a:spcAft>
              <a:buSzPct val="100000"/>
              <a:buChar char="•"/>
            </a:pPr>
            <a:r>
              <a:rPr lang="en-US" sz="1500" dirty="0">
                <a:solidFill>
                  <a:srgbClr val="27313B"/>
                </a:solidFill>
                <a:latin typeface="Arial" pitchFamily="34" charset="0"/>
                <a:ea typeface="Arial" pitchFamily="34" charset="-122"/>
                <a:cs typeface="Arial" pitchFamily="34" charset="-120"/>
              </a:rPr>
              <a:t>How it’s calculated: TikTok’s formula is the referral rate × (customer payment + platform discount − tax).</a:t>
            </a:r>
            <a:endParaRPr lang="en-US" sz="1500" dirty="0"/>
          </a:p>
          <a:p>
            <a:pPr marL="342900" indent="-342900">
              <a:spcAft>
                <a:spcPts val="900"/>
              </a:spcAft>
              <a:buSzPct val="100000"/>
              <a:buChar char="•"/>
            </a:pPr>
            <a:r>
              <a:rPr lang="en-US" sz="1500" dirty="0">
                <a:solidFill>
                  <a:srgbClr val="27313B"/>
                </a:solidFill>
                <a:latin typeface="Arial" pitchFamily="34" charset="0"/>
                <a:ea typeface="Arial" pitchFamily="34" charset="-122"/>
                <a:cs typeface="Arial" pitchFamily="34" charset="-120"/>
              </a:rPr>
              <a:t>Affiliate commission (optional): if creators promote your product, you pay them the commission rate you set, on top of the referral fee.</a:t>
            </a:r>
            <a:endParaRPr lang="en-US" sz="1500" dirty="0"/>
          </a:p>
          <a:p>
            <a:pPr marL="342900" indent="-342900">
              <a:spcAft>
                <a:spcPts val="900"/>
              </a:spcAft>
              <a:buSzPct val="100000"/>
              <a:buChar char="•"/>
            </a:pPr>
            <a:r>
              <a:rPr lang="en-US" sz="1500" dirty="0">
                <a:solidFill>
                  <a:srgbClr val="27313B"/>
                </a:solidFill>
                <a:latin typeface="Arial" pitchFamily="34" charset="0"/>
                <a:ea typeface="Arial" pitchFamily="34" charset="-122"/>
                <a:cs typeface="Arial" pitchFamily="34" charset="-120"/>
              </a:rPr>
              <a:t>Refunds: on a refund the referral fee is returned minus a refund administration fee (20% of the referral fee, capped at $5 per SKU).</a:t>
            </a:r>
            <a:endParaRPr lang="en-US" sz="15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457200" y="365760"/>
            <a:ext cx="11247120" cy="822960"/>
          </a:xfrm>
          <a:prstGeom prst="rect">
            <a:avLst/>
          </a:prstGeom>
          <a:noFill/>
          <a:ln/>
        </p:spPr>
        <p:txBody>
          <a:bodyPr wrap="square" rtlCol="0" anchor="t"/>
          <a:lstStyle/>
          <a:p>
            <a:pPr indent="0" marL="0">
              <a:buNone/>
            </a:pPr>
            <a:r>
              <a:rPr lang="en-US" sz="2800" b="1" dirty="0">
                <a:solidFill>
                  <a:srgbClr val="101820"/>
                </a:solidFill>
                <a:latin typeface="Arial" pitchFamily="34" charset="0"/>
                <a:ea typeface="Arial" pitchFamily="34" charset="-122"/>
                <a:cs typeface="Arial" pitchFamily="34" charset="-120"/>
              </a:rPr>
              <a:t>How Selling Works: Live Auctions vs Short Videos</a:t>
            </a:r>
            <a:endParaRPr lang="en-US" sz="2800" dirty="0"/>
          </a:p>
        </p:txBody>
      </p:sp>
      <p:sp>
        <p:nvSpPr>
          <p:cNvPr id="3" name="Shape 1"/>
          <p:cNvSpPr/>
          <p:nvPr/>
        </p:nvSpPr>
        <p:spPr>
          <a:xfrm>
            <a:off x="457200" y="1188720"/>
            <a:ext cx="914400" cy="64008"/>
          </a:xfrm>
          <a:prstGeom prst="rect">
            <a:avLst/>
          </a:prstGeom>
          <a:solidFill>
            <a:srgbClr val="16A34A"/>
          </a:solidFill>
          <a:ln/>
        </p:spPr>
      </p:sp>
      <p:sp>
        <p:nvSpPr>
          <p:cNvPr id="4" name="Text 2"/>
          <p:cNvSpPr/>
          <p:nvPr/>
        </p:nvSpPr>
        <p:spPr>
          <a:xfrm>
            <a:off x="548640" y="1463040"/>
            <a:ext cx="11064240" cy="4754880"/>
          </a:xfrm>
          <a:prstGeom prst="rect">
            <a:avLst/>
          </a:prstGeom>
          <a:noFill/>
          <a:ln/>
        </p:spPr>
        <p:txBody>
          <a:bodyPr wrap="square" rtlCol="0" anchor="t"/>
          <a:lstStyle/>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Daily content: Planning and hosting live shows | Filming, editing and posting short videos</a:t>
            </a:r>
            <a:endParaRPr lang="en-US" sz="1900" dirty="0"/>
          </a:p>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Selling skill: Auction pacing, talking while selling | Hooks, trends and product demos</a:t>
            </a:r>
            <a:endParaRPr lang="en-US" sz="1900" dirty="0"/>
          </a:p>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Inventory: Many unique items, fast turnover | Fewer SKUs with repeat stock</a:t>
            </a:r>
            <a:endParaRPr lang="en-US" sz="19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457200" y="365760"/>
            <a:ext cx="11247120" cy="822960"/>
          </a:xfrm>
          <a:prstGeom prst="rect">
            <a:avLst/>
          </a:prstGeom>
          <a:noFill/>
          <a:ln/>
        </p:spPr>
        <p:txBody>
          <a:bodyPr wrap="square" rtlCol="0" anchor="t"/>
          <a:lstStyle/>
          <a:p>
            <a:pPr indent="0" marL="0">
              <a:buNone/>
            </a:pPr>
            <a:r>
              <a:rPr lang="en-US" sz="2800" b="1" dirty="0">
                <a:solidFill>
                  <a:srgbClr val="101820"/>
                </a:solidFill>
                <a:latin typeface="Arial" pitchFamily="34" charset="0"/>
                <a:ea typeface="Arial" pitchFamily="34" charset="-122"/>
                <a:cs typeface="Arial" pitchFamily="34" charset="-120"/>
              </a:rPr>
              <a:t>Best Categories for Each Platform</a:t>
            </a:r>
            <a:endParaRPr lang="en-US" sz="2800" dirty="0"/>
          </a:p>
        </p:txBody>
      </p:sp>
      <p:sp>
        <p:nvSpPr>
          <p:cNvPr id="3" name="Shape 1"/>
          <p:cNvSpPr/>
          <p:nvPr/>
        </p:nvSpPr>
        <p:spPr>
          <a:xfrm>
            <a:off x="457200" y="1188720"/>
            <a:ext cx="914400" cy="64008"/>
          </a:xfrm>
          <a:prstGeom prst="rect">
            <a:avLst/>
          </a:prstGeom>
          <a:solidFill>
            <a:srgbClr val="16A34A"/>
          </a:solidFill>
          <a:ln/>
        </p:spPr>
      </p:sp>
      <p:sp>
        <p:nvSpPr>
          <p:cNvPr id="4" name="Text 2"/>
          <p:cNvSpPr/>
          <p:nvPr/>
        </p:nvSpPr>
        <p:spPr>
          <a:xfrm>
            <a:off x="548640" y="1463040"/>
            <a:ext cx="11064240" cy="4754880"/>
          </a:xfrm>
          <a:prstGeom prst="rect">
            <a:avLst/>
          </a:prstGeom>
          <a:noFill/>
          <a:ln/>
        </p:spPr>
        <p:txBody>
          <a:bodyPr wrap="square" rtlCol="0" anchor="t"/>
          <a:lstStyle/>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Whatnot works best for: sports cards and trading cards (Pokémon, Magic), sealed packs and breaks, sneakers, vintage clothing, comics, coins, toys a…</a:t>
            </a:r>
            <a:endParaRPr lang="en-US" sz="1900" dirty="0"/>
          </a:p>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TikTok Shop works best for: beauty and skincare, fashion and accessories, home and kitchen gadgets, cleaning products and anything with a satisfyin…</a:t>
            </a:r>
            <a:endParaRPr lang="en-US" sz="1900" dirty="0"/>
          </a:p>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Both can work for: thrifted clothing, jewelry, crafts and small-batch brands.</a:t>
            </a:r>
            <a:endParaRPr lang="en-US" sz="19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457200" y="365760"/>
            <a:ext cx="11247120" cy="822960"/>
          </a:xfrm>
          <a:prstGeom prst="rect">
            <a:avLst/>
          </a:prstGeom>
          <a:noFill/>
          <a:ln/>
        </p:spPr>
        <p:txBody>
          <a:bodyPr wrap="square" rtlCol="0" anchor="t"/>
          <a:lstStyle/>
          <a:p>
            <a:pPr indent="0" marL="0">
              <a:buNone/>
            </a:pPr>
            <a:r>
              <a:rPr lang="en-US" sz="2800" b="1" dirty="0">
                <a:solidFill>
                  <a:srgbClr val="101820"/>
                </a:solidFill>
                <a:latin typeface="Arial" pitchFamily="34" charset="0"/>
                <a:ea typeface="Arial" pitchFamily="34" charset="-122"/>
                <a:cs typeface="Arial" pitchFamily="34" charset="-120"/>
              </a:rPr>
              <a:t>Audience and Discovery</a:t>
            </a:r>
            <a:endParaRPr lang="en-US" sz="2800" dirty="0"/>
          </a:p>
        </p:txBody>
      </p:sp>
      <p:sp>
        <p:nvSpPr>
          <p:cNvPr id="3" name="Shape 1"/>
          <p:cNvSpPr/>
          <p:nvPr/>
        </p:nvSpPr>
        <p:spPr>
          <a:xfrm>
            <a:off x="457200" y="1188720"/>
            <a:ext cx="914400" cy="64008"/>
          </a:xfrm>
          <a:prstGeom prst="rect">
            <a:avLst/>
          </a:prstGeom>
          <a:solidFill>
            <a:srgbClr val="16A34A"/>
          </a:solidFill>
          <a:ln/>
        </p:spPr>
      </p:sp>
      <p:sp>
        <p:nvSpPr>
          <p:cNvPr id="4" name="Text 2"/>
          <p:cNvSpPr/>
          <p:nvPr/>
        </p:nvSpPr>
        <p:spPr>
          <a:xfrm>
            <a:off x="548640" y="1463040"/>
            <a:ext cx="11064240" cy="4754880"/>
          </a:xfrm>
          <a:prstGeom prst="rect">
            <a:avLst/>
          </a:prstGeom>
          <a:noFill/>
          <a:ln/>
        </p:spPr>
        <p:txBody>
          <a:bodyPr wrap="square" rtlCol="0" anchor="t"/>
          <a:lstStyle/>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On Whatnot, buyers open the app already looking for a category they collect.</a:t>
            </a:r>
            <a:endParaRPr lang="en-US" sz="1900" dirty="0"/>
          </a:p>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On TikTok Shop, most buyers are not shopping when they open the app.</a:t>
            </a:r>
            <a:endParaRPr lang="en-US" sz="19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457200" y="365760"/>
            <a:ext cx="11247120" cy="822960"/>
          </a:xfrm>
          <a:prstGeom prst="rect">
            <a:avLst/>
          </a:prstGeom>
          <a:noFill/>
          <a:ln/>
        </p:spPr>
        <p:txBody>
          <a:bodyPr wrap="square" rtlCol="0" anchor="t"/>
          <a:lstStyle/>
          <a:p>
            <a:pPr indent="0" marL="0">
              <a:buNone/>
            </a:pPr>
            <a:r>
              <a:rPr lang="en-US" sz="2800" b="1" dirty="0">
                <a:solidFill>
                  <a:srgbClr val="101820"/>
                </a:solidFill>
                <a:latin typeface="Arial" pitchFamily="34" charset="0"/>
                <a:ea typeface="Arial" pitchFamily="34" charset="-122"/>
                <a:cs typeface="Arial" pitchFamily="34" charset="-120"/>
              </a:rPr>
              <a:t>Shipping and Fulfillment</a:t>
            </a:r>
            <a:endParaRPr lang="en-US" sz="2800" dirty="0"/>
          </a:p>
        </p:txBody>
      </p:sp>
      <p:sp>
        <p:nvSpPr>
          <p:cNvPr id="3" name="Shape 1"/>
          <p:cNvSpPr/>
          <p:nvPr/>
        </p:nvSpPr>
        <p:spPr>
          <a:xfrm>
            <a:off x="457200" y="1188720"/>
            <a:ext cx="914400" cy="64008"/>
          </a:xfrm>
          <a:prstGeom prst="rect">
            <a:avLst/>
          </a:prstGeom>
          <a:solidFill>
            <a:srgbClr val="16A34A"/>
          </a:solidFill>
          <a:ln/>
        </p:spPr>
      </p:sp>
      <p:sp>
        <p:nvSpPr>
          <p:cNvPr id="4" name="Text 2"/>
          <p:cNvSpPr/>
          <p:nvPr/>
        </p:nvSpPr>
        <p:spPr>
          <a:xfrm>
            <a:off x="548640" y="1463040"/>
            <a:ext cx="11064240" cy="4754880"/>
          </a:xfrm>
          <a:prstGeom prst="rect">
            <a:avLst/>
          </a:prstGeom>
          <a:noFill/>
          <a:ln/>
        </p:spPr>
        <p:txBody>
          <a:bodyPr wrap="square" rtlCol="0" anchor="t"/>
          <a:lstStyle/>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Whatnot: the buyer pays shipping, Whatnot provides the label and bundles multiple wins from the same show into one shipment. Sellers pack and ship …</a:t>
            </a:r>
            <a:endParaRPr lang="en-US" sz="1900" dirty="0"/>
          </a:p>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TikTok Shop: you can ship orders yourself with TikTok shipping labels or use Fulfilled by TikTok in the US, where TikTok stores and ships your stoc…</a:t>
            </a:r>
            <a:endParaRPr lang="en-US" sz="19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457200" y="365760"/>
            <a:ext cx="11247120" cy="822960"/>
          </a:xfrm>
          <a:prstGeom prst="rect">
            <a:avLst/>
          </a:prstGeom>
          <a:noFill/>
          <a:ln/>
        </p:spPr>
        <p:txBody>
          <a:bodyPr wrap="square" rtlCol="0" anchor="t"/>
          <a:lstStyle/>
          <a:p>
            <a:pPr indent="0" marL="0">
              <a:buNone/>
            </a:pPr>
            <a:r>
              <a:rPr lang="en-US" sz="2800" b="1" dirty="0">
                <a:solidFill>
                  <a:srgbClr val="101820"/>
                </a:solidFill>
                <a:latin typeface="Arial" pitchFamily="34" charset="0"/>
                <a:ea typeface="Arial" pitchFamily="34" charset="-122"/>
                <a:cs typeface="Arial" pitchFamily="34" charset="-120"/>
              </a:rPr>
              <a:t>Getting Started on Each Platform</a:t>
            </a:r>
            <a:endParaRPr lang="en-US" sz="2800" dirty="0"/>
          </a:p>
        </p:txBody>
      </p:sp>
      <p:sp>
        <p:nvSpPr>
          <p:cNvPr id="3" name="Shape 1"/>
          <p:cNvSpPr/>
          <p:nvPr/>
        </p:nvSpPr>
        <p:spPr>
          <a:xfrm>
            <a:off x="457200" y="1188720"/>
            <a:ext cx="914400" cy="64008"/>
          </a:xfrm>
          <a:prstGeom prst="rect">
            <a:avLst/>
          </a:prstGeom>
          <a:solidFill>
            <a:srgbClr val="16A34A"/>
          </a:solidFill>
          <a:ln/>
        </p:spPr>
      </p:sp>
      <p:sp>
        <p:nvSpPr>
          <p:cNvPr id="4" name="Text 2"/>
          <p:cNvSpPr/>
          <p:nvPr/>
        </p:nvSpPr>
        <p:spPr>
          <a:xfrm>
            <a:off x="548640" y="1463040"/>
            <a:ext cx="11064240" cy="4754880"/>
          </a:xfrm>
          <a:prstGeom prst="rect">
            <a:avLst/>
          </a:prstGeom>
          <a:noFill/>
          <a:ln/>
        </p:spPr>
        <p:txBody>
          <a:bodyPr wrap="square" rtlCol="0" anchor="t"/>
          <a:lstStyle/>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Whatnot: apply as a seller in the app, choose your category, and describe your inventory and selling experience. Approval can take a few days. See …</a:t>
            </a:r>
            <a:endParaRPr lang="en-US" sz="1900" dirty="0"/>
          </a:p>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TikTok Shop: register in TikTok Shop Seller Center with your business or individual details and ID verification, add products, and link your TikTok…</a:t>
            </a:r>
            <a:endParaRPr lang="en-US" sz="1900" dirty="0"/>
          </a:p>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Both: set up your payout account, shipping profile and return policy before your first sale.</a:t>
            </a:r>
            <a:endParaRPr lang="en-US" sz="19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457200" y="365760"/>
            <a:ext cx="11247120" cy="822960"/>
          </a:xfrm>
          <a:prstGeom prst="rect">
            <a:avLst/>
          </a:prstGeom>
          <a:noFill/>
          <a:ln/>
        </p:spPr>
        <p:txBody>
          <a:bodyPr wrap="square" rtlCol="0" anchor="t"/>
          <a:lstStyle/>
          <a:p>
            <a:pPr indent="0" marL="0">
              <a:buNone/>
            </a:pPr>
            <a:r>
              <a:rPr lang="en-US" sz="2800" b="1" dirty="0">
                <a:solidFill>
                  <a:srgbClr val="101820"/>
                </a:solidFill>
                <a:latin typeface="Arial" pitchFamily="34" charset="0"/>
                <a:ea typeface="Arial" pitchFamily="34" charset="-122"/>
                <a:cs typeface="Arial" pitchFamily="34" charset="-120"/>
              </a:rPr>
              <a:t>Which Should You Choose?</a:t>
            </a:r>
            <a:endParaRPr lang="en-US" sz="2800" dirty="0"/>
          </a:p>
        </p:txBody>
      </p:sp>
      <p:sp>
        <p:nvSpPr>
          <p:cNvPr id="3" name="Shape 1"/>
          <p:cNvSpPr/>
          <p:nvPr/>
        </p:nvSpPr>
        <p:spPr>
          <a:xfrm>
            <a:off x="457200" y="1188720"/>
            <a:ext cx="914400" cy="64008"/>
          </a:xfrm>
          <a:prstGeom prst="rect">
            <a:avLst/>
          </a:prstGeom>
          <a:solidFill>
            <a:srgbClr val="16A34A"/>
          </a:solidFill>
          <a:ln/>
        </p:spPr>
      </p:sp>
      <p:sp>
        <p:nvSpPr>
          <p:cNvPr id="4" name="Text 2"/>
          <p:cNvSpPr/>
          <p:nvPr/>
        </p:nvSpPr>
        <p:spPr>
          <a:xfrm>
            <a:off x="548640" y="1463040"/>
            <a:ext cx="11064240" cy="4754880"/>
          </a:xfrm>
          <a:prstGeom prst="rect">
            <a:avLst/>
          </a:prstGeom>
          <a:noFill/>
          <a:ln/>
        </p:spPr>
        <p:txBody>
          <a:bodyPr wrap="square" rtlCol="0" anchor="t"/>
          <a:lstStyle/>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Choose Whatnot if you sell collectibles or unique items, enjoy hosting live shows and want buyers who already love your category.</a:t>
            </a:r>
            <a:endParaRPr lang="en-US" sz="1900" dirty="0"/>
          </a:p>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Choose TikTok Shop if you sell repeatable products, are comfortable making short videos and want access to a much larger audience.</a:t>
            </a:r>
            <a:endParaRPr lang="en-US" sz="1900" dirty="0"/>
          </a:p>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Use both if you have the time: post TikTok videos to build an audience and run Whatnot shows for auctions and loyal buyers. Many resellers also com…</a:t>
            </a:r>
            <a:endParaRPr lang="en-US" sz="19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457200" y="365760"/>
            <a:ext cx="10972800" cy="640080"/>
          </a:xfrm>
          <a:prstGeom prst="rect">
            <a:avLst/>
          </a:prstGeom>
          <a:noFill/>
          <a:ln/>
        </p:spPr>
        <p:txBody>
          <a:bodyPr wrap="square" rtlCol="0" anchor="ctr"/>
          <a:lstStyle/>
          <a:p>
            <a:pPr indent="0" marL="0">
              <a:buNone/>
            </a:pPr>
            <a:r>
              <a:rPr lang="en-US" sz="3000" b="1" dirty="0">
                <a:solidFill>
                  <a:srgbClr val="101820"/>
                </a:solidFill>
                <a:latin typeface="Arial" pitchFamily="34" charset="0"/>
                <a:ea typeface="Arial" pitchFamily="34" charset="-122"/>
                <a:cs typeface="Arial" pitchFamily="34" charset="-120"/>
              </a:rPr>
              <a:t>Summary</a:t>
            </a:r>
            <a:endParaRPr lang="en-US" sz="3000" dirty="0"/>
          </a:p>
        </p:txBody>
      </p:sp>
      <p:sp>
        <p:nvSpPr>
          <p:cNvPr id="3" name="Text 1"/>
          <p:cNvSpPr/>
          <p:nvPr/>
        </p:nvSpPr>
        <p:spPr>
          <a:xfrm>
            <a:off x="548640" y="1280160"/>
            <a:ext cx="10972800" cy="4114800"/>
          </a:xfrm>
          <a:prstGeom prst="rect">
            <a:avLst/>
          </a:prstGeom>
          <a:noFill/>
          <a:ln/>
        </p:spPr>
        <p:txBody>
          <a:bodyPr wrap="square" rtlCol="0" anchor="t"/>
          <a:lstStyle/>
          <a:p>
            <a:pPr indent="0" marL="0">
              <a:buNone/>
            </a:pPr>
            <a:r>
              <a:rPr lang="en-US" sz="2000" dirty="0">
                <a:solidFill>
                  <a:srgbClr val="27313B"/>
                </a:solidFill>
                <a:latin typeface="Arial" pitchFamily="34" charset="0"/>
                <a:ea typeface="Arial" pitchFamily="34" charset="-122"/>
                <a:cs typeface="Arial" pitchFamily="34" charset="-120"/>
              </a:rPr>
              <a:t>Whatnot vs TikTok Shop comes down to how you like to sell. Whatnot rewards consistent live shows and unique inventory with a loyal collector audience. TikTok Shop rewards short videos and trend-driven products with a much bigger but less predictable audience. Start where your products and your strengths fit best, then add the second platform once your first one runs smoothly.</a:t>
            </a:r>
            <a:endParaRPr lang="en-US" sz="20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101820"/>
        </a:solidFill>
      </p:bgPr>
    </p:bg>
    <p:spTree>
      <p:nvGrpSpPr>
        <p:cNvPr id="1" name=""/>
        <p:cNvGrpSpPr/>
        <p:nvPr/>
      </p:nvGrpSpPr>
      <p:grpSpPr>
        <a:xfrm>
          <a:off x="0" y="0"/>
          <a:ext cx="0" cy="0"/>
          <a:chOff x="0" y="0"/>
          <a:chExt cx="0" cy="0"/>
        </a:xfrm>
      </p:grpSpPr>
      <p:sp>
        <p:nvSpPr>
          <p:cNvPr id="2" name="Text 0"/>
          <p:cNvSpPr/>
          <p:nvPr/>
        </p:nvSpPr>
        <p:spPr>
          <a:xfrm>
            <a:off x="640080" y="1828800"/>
            <a:ext cx="10972800" cy="822960"/>
          </a:xfrm>
          <a:prstGeom prst="rect">
            <a:avLst/>
          </a:prstGeom>
          <a:noFill/>
          <a:ln/>
        </p:spPr>
        <p:txBody>
          <a:bodyPr wrap="square" rtlCol="0" anchor="ctr"/>
          <a:lstStyle/>
          <a:p>
            <a:pPr indent="0" marL="0">
              <a:buNone/>
            </a:pPr>
            <a:r>
              <a:rPr lang="en-US" sz="3600" b="1" dirty="0">
                <a:solidFill>
                  <a:srgbClr val="FFFFFF"/>
                </a:solidFill>
                <a:latin typeface="Arial Black" pitchFamily="34" charset="0"/>
                <a:ea typeface="Arial Black" pitchFamily="34" charset="-122"/>
                <a:cs typeface="Arial Black" pitchFamily="34" charset="-120"/>
              </a:rPr>
              <a:t>Want the full guide?</a:t>
            </a:r>
            <a:endParaRPr lang="en-US" sz="3600" dirty="0"/>
          </a:p>
        </p:txBody>
      </p:sp>
      <p:sp>
        <p:nvSpPr>
          <p:cNvPr id="3" name="Text 1">
            <a:hlinkClick r:id="rId1" tooltip=""/>
          </p:cNvPr>
          <p:cNvSpPr/>
          <p:nvPr/>
        </p:nvSpPr>
        <p:spPr>
          <a:xfrm>
            <a:off x="640080" y="2743200"/>
            <a:ext cx="10972800" cy="548640"/>
          </a:xfrm>
          <a:prstGeom prst="rect">
            <a:avLst/>
          </a:prstGeom>
          <a:noFill/>
          <a:ln/>
        </p:spPr>
        <p:txBody>
          <a:bodyPr wrap="square" rtlCol="0" anchor="ctr"/>
          <a:lstStyle/>
          <a:p>
            <a:pPr indent="0" marL="0">
              <a:buNone/>
            </a:pPr>
            <a:r>
              <a:rPr lang="en-US" sz="2200" u="sng" dirty="0">
                <a:solidFill>
                  <a:srgbClr val="4ADE80"/>
                </a:solidFill>
                <a:latin typeface="Arial" pitchFamily="34" charset="0"/>
                <a:ea typeface="Arial" pitchFamily="34" charset="-122"/>
                <a:cs typeface="Arial" pitchFamily="34" charset="-120"/>
                <a:hlinkClick r:id="rId1" invalidUrl="" action="" tgtFrame="" tooltip="" history="1" highlightClick="0" endSnd="0">
                  <a:extLst>
                    <a:ext uri="{A12FA001-AC4F-418D-AE19-62706E023703}">
                      <ahyp:hlinkClr xmlns:ahyp="http://schemas.microsoft.com/office/drawing/2018/hyperlinkcolor" val="tx"/>
                    </a:ext>
                  </a:extLst>
                </a:hlinkClick>
              </a:rPr>
              <a:t>https://rahanaislam.com/whatnot-vs-tiktok-shop/</a:t>
            </a:r>
            <a:endParaRPr lang="en-US" sz="2200" dirty="0"/>
          </a:p>
        </p:txBody>
      </p:sp>
      <p:sp>
        <p:nvSpPr>
          <p:cNvPr id="4" name="Text 2"/>
          <p:cNvSpPr/>
          <p:nvPr/>
        </p:nvSpPr>
        <p:spPr>
          <a:xfrm>
            <a:off x="640080" y="3840480"/>
            <a:ext cx="10972800" cy="1097280"/>
          </a:xfrm>
          <a:prstGeom prst="rect">
            <a:avLst/>
          </a:prstGeom>
          <a:noFill/>
          <a:ln/>
        </p:spPr>
        <p:txBody>
          <a:bodyPr wrap="square" rtlCol="0" anchor="ctr"/>
          <a:lstStyle/>
          <a:p>
            <a:pPr indent="0" marL="0">
              <a:buNone/>
            </a:pPr>
            <a:r>
              <a:rPr lang="en-US" sz="1600" dirty="0">
                <a:solidFill>
                  <a:srgbClr val="C9D1DA"/>
                </a:solidFill>
                <a:latin typeface="Arial" pitchFamily="34" charset="0"/>
                <a:ea typeface="Arial" pitchFamily="34" charset="-122"/>
                <a:cs typeface="Arial" pitchFamily="34" charset="-120"/>
              </a:rPr>
              <a:t>Free to use for learning and teaching with credit to Rahana Islam (rahanaislam.com).</a:t>
            </a:r>
            <a:endParaRPr lang="en-US" sz="1600" dirty="0"/>
          </a:p>
          <a:p>
            <a:pPr indent="0" marL="0">
              <a:buNone/>
            </a:pPr>
            <a:r>
              <a:rPr lang="en-US" sz="1600" dirty="0">
                <a:solidFill>
                  <a:srgbClr val="C9D1DA"/>
                </a:solidFill>
                <a:latin typeface="Arial" pitchFamily="34" charset="0"/>
                <a:ea typeface="Arial" pitchFamily="34" charset="-122"/>
                <a:cs typeface="Arial" pitchFamily="34" charset="-120"/>
              </a:rPr>
              <a:t>Need help with your online store? rahanaislam.com/contact</a:t>
            </a:r>
            <a:endParaRPr lang="en-US" sz="16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13</Slides>
  <Notes>13</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13</vt:i4>
      </vt:variant>
    </vt:vector>
  </HeadingPairs>
  <TitlesOfParts>
    <vt:vector size="16"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vector>
  </TitlesOfParts>
  <Company>rahanaislam.com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Whatnot vs TikTok Shop: Fees, Pros &amp; Which to Choose (2026)</dc:title>
  <dc:subject>PptxGenJS Presentation</dc:subject>
  <dc:creator>Rahana Islam</dc:creator>
  <cp:lastModifiedBy>Rahana Islam</cp:lastModifiedBy>
  <cp:revision>1</cp:revision>
  <dcterms:created xsi:type="dcterms:W3CDTF">2026-10-28T10:52:15Z</dcterms:created>
  <dcterms:modified xsi:type="dcterms:W3CDTF">2026-10-28T10:52:15Z</dcterms:modified>
</cp:coreProperties>
</file>